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1180" r:id="rId6"/>
    <p:sldId id="1165" r:id="rId7"/>
    <p:sldId id="261" r:id="rId8"/>
    <p:sldId id="1036" r:id="rId9"/>
    <p:sldId id="1172" r:id="rId10"/>
    <p:sldId id="1173" r:id="rId11"/>
    <p:sldId id="1174" r:id="rId12"/>
    <p:sldId id="1175" r:id="rId13"/>
    <p:sldId id="1176" r:id="rId14"/>
    <p:sldId id="1179" r:id="rId15"/>
    <p:sldId id="1158" r:id="rId16"/>
    <p:sldId id="1161" r:id="rId17"/>
    <p:sldId id="1224" r:id="rId18"/>
    <p:sldId id="1226" r:id="rId19"/>
    <p:sldId id="1221" r:id="rId20"/>
    <p:sldId id="1188" r:id="rId21"/>
    <p:sldId id="1261" r:id="rId22"/>
    <p:sldId id="1260" r:id="rId23"/>
    <p:sldId id="1248" r:id="rId24"/>
    <p:sldId id="1250" r:id="rId25"/>
    <p:sldId id="1249" r:id="rId26"/>
    <p:sldId id="1251" r:id="rId27"/>
    <p:sldId id="1256" r:id="rId28"/>
    <p:sldId id="1257" r:id="rId29"/>
    <p:sldId id="1255" r:id="rId30"/>
    <p:sldId id="1252" r:id="rId31"/>
    <p:sldId id="1253" r:id="rId32"/>
    <p:sldId id="1254" r:id="rId33"/>
    <p:sldId id="1258" r:id="rId34"/>
    <p:sldId id="1259" r:id="rId35"/>
    <p:sldId id="313" r:id="rId36"/>
    <p:sldId id="1227" r:id="rId37"/>
    <p:sldId id="1238" r:id="rId38"/>
    <p:sldId id="1239" r:id="rId39"/>
    <p:sldId id="1228" r:id="rId40"/>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00"/>
    <a:srgbClr val="FFFFCC"/>
    <a:srgbClr val="99FF99"/>
    <a:srgbClr val="66FFCC"/>
    <a:srgbClr val="00CC00"/>
    <a:srgbClr val="FFCC99"/>
    <a:srgbClr val="FFCCCC"/>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5302" autoAdjust="0"/>
  </p:normalViewPr>
  <p:slideViewPr>
    <p:cSldViewPr snapToGrid="0">
      <p:cViewPr varScale="1">
        <p:scale>
          <a:sx n="79" d="100"/>
          <a:sy n="79" d="100"/>
        </p:scale>
        <p:origin x="126" y="3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3CA1B-3DCC-46A2-947E-226AECBC8B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A"/>
        </a:p>
      </dgm:t>
    </dgm:pt>
    <dgm:pt modelId="{42A401D9-1405-46C3-BD63-E623BAB60FF7}">
      <dgm:prSet phldrT="[Texto]" custT="1"/>
      <dgm:spPr/>
      <dgm:t>
        <a:bodyPr/>
        <a:lstStyle/>
        <a:p>
          <a:pPr algn="jus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dirty="0">
              <a:solidFill>
                <a:schemeClr val="bg1"/>
              </a:solidFill>
              <a:latin typeface="Avenir Next LT Pro" panose="020B0504020202020204" pitchFamily="34" charset="0"/>
            </a:rPr>
            <a:t>Se está trabajando en la realización de un “Manual para la Generación de Escenarios de Cambio Climático”.</a:t>
          </a:r>
          <a:endParaRPr lang="es-PA" sz="1600" dirty="0">
            <a:solidFill>
              <a:schemeClr val="bg1"/>
            </a:solidFill>
          </a:endParaRPr>
        </a:p>
      </dgm:t>
    </dgm:pt>
    <dgm:pt modelId="{03BA5C0B-A360-43B0-B3A9-1119A8F5812B}" type="parTrans" cxnId="{6BA4621C-878A-4EA8-ACC8-F37317D29003}">
      <dgm:prSet/>
      <dgm:spPr/>
      <dgm:t>
        <a:bodyPr/>
        <a:lstStyle/>
        <a:p>
          <a:pPr algn="just"/>
          <a:endParaRPr lang="es-PA" sz="1600"/>
        </a:p>
      </dgm:t>
    </dgm:pt>
    <dgm:pt modelId="{F56FBD41-5C72-44D5-BC98-F1BAE2205855}" type="sibTrans" cxnId="{6BA4621C-878A-4EA8-ACC8-F37317D29003}">
      <dgm:prSet/>
      <dgm:spPr/>
      <dgm:t>
        <a:bodyPr/>
        <a:lstStyle/>
        <a:p>
          <a:pPr algn="just"/>
          <a:endParaRPr lang="es-PA" sz="1600"/>
        </a:p>
      </dgm:t>
    </dgm:pt>
    <dgm:pt modelId="{3178FB53-DA01-434D-A59E-0EAE7E0B637D}">
      <dgm:prSet phldrT="[Texto]" custT="1"/>
      <dgm:spPr/>
      <dgm:t>
        <a:bodyPr/>
        <a:lstStyle/>
        <a:p>
          <a:pPr algn="jus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dirty="0">
              <a:solidFill>
                <a:schemeClr val="bg1"/>
              </a:solidFill>
              <a:latin typeface="Avenir Next LT Pro" panose="020B0504020202020204" pitchFamily="34" charset="0"/>
            </a:rPr>
            <a:t>Los resultados de escenarios deben actualizarse  cada dos (2) años.</a:t>
          </a:r>
          <a:endParaRPr lang="es-PA" sz="1600" dirty="0">
            <a:solidFill>
              <a:schemeClr val="bg1"/>
            </a:solidFill>
          </a:endParaRPr>
        </a:p>
      </dgm:t>
    </dgm:pt>
    <dgm:pt modelId="{8BAC5554-5964-4622-9409-67E63A638B3B}" type="parTrans" cxnId="{B7E86B0A-8B98-426E-9B65-19E409BFF2B3}">
      <dgm:prSet/>
      <dgm:spPr/>
      <dgm:t>
        <a:bodyPr/>
        <a:lstStyle/>
        <a:p>
          <a:pPr algn="just"/>
          <a:endParaRPr lang="es-PA" sz="1600"/>
        </a:p>
      </dgm:t>
    </dgm:pt>
    <dgm:pt modelId="{E075C1F0-4F83-4790-8CF2-8B31B493D593}" type="sibTrans" cxnId="{B7E86B0A-8B98-426E-9B65-19E409BFF2B3}">
      <dgm:prSet/>
      <dgm:spPr/>
      <dgm:t>
        <a:bodyPr/>
        <a:lstStyle/>
        <a:p>
          <a:pPr algn="just"/>
          <a:endParaRPr lang="es-PA" sz="1600"/>
        </a:p>
      </dgm:t>
    </dgm:pt>
    <dgm:pt modelId="{1394B11B-181F-42C2-89D9-6F66B3A6CF7F}">
      <dgm:prSet phldrT="[Texto]" custT="1"/>
      <dgm:spPr/>
      <dgm:t>
        <a:bodyPr/>
        <a:lstStyle/>
        <a:p>
          <a:pPr algn="jus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dirty="0">
              <a:solidFill>
                <a:schemeClr val="bg1"/>
              </a:solidFill>
              <a:latin typeface="Avenir Next LT Pro" panose="020B0504020202020204" pitchFamily="34" charset="0"/>
            </a:rPr>
            <a:t>Actualización de escenarios de cambio climático con data al 2022 realizándose, estará lista en diciembre.</a:t>
          </a:r>
          <a:endParaRPr lang="es-PA" sz="1600" dirty="0">
            <a:solidFill>
              <a:schemeClr val="bg1"/>
            </a:solidFill>
          </a:endParaRPr>
        </a:p>
      </dgm:t>
    </dgm:pt>
    <dgm:pt modelId="{2581169B-102B-41EC-A15F-BB845EC4B2D8}" type="parTrans" cxnId="{C5135D91-3C9D-4981-9721-4B58EE9770B2}">
      <dgm:prSet/>
      <dgm:spPr/>
      <dgm:t>
        <a:bodyPr/>
        <a:lstStyle/>
        <a:p>
          <a:pPr algn="just"/>
          <a:endParaRPr lang="es-PA" sz="1600"/>
        </a:p>
      </dgm:t>
    </dgm:pt>
    <dgm:pt modelId="{6A90540D-9DA0-42D7-BEE2-25D117B05499}" type="sibTrans" cxnId="{C5135D91-3C9D-4981-9721-4B58EE9770B2}">
      <dgm:prSet/>
      <dgm:spPr/>
      <dgm:t>
        <a:bodyPr/>
        <a:lstStyle/>
        <a:p>
          <a:pPr algn="just"/>
          <a:endParaRPr lang="es-PA" sz="1600"/>
        </a:p>
      </dgm:t>
    </dgm:pt>
    <dgm:pt modelId="{6793F6A8-48A6-448E-A20C-DB8C4F3CAB96}">
      <dgm:prSet custT="1"/>
      <dgm:spPr/>
      <dgm:t>
        <a:bodyPr/>
        <a:lstStyle/>
        <a:p>
          <a:pPr algn="just">
            <a:buBlip>
              <a:blip xmlns:r="http://schemas.openxmlformats.org/officeDocument/2006/relationships" r:embed="rId1">
                <a:extLst>
                  <a:ext uri="{96DAC541-7B7A-43D3-8B79-37D633B846F1}">
                    <asvg:svgBlip xmlns:asvg="http://schemas.microsoft.com/office/drawing/2016/SVG/main" xmlns="" r:embed="rId2"/>
                  </a:ext>
                </a:extLst>
              </a:blip>
            </a:buBlip>
          </a:pPr>
          <a:r>
            <a:rPr lang="es-PA" sz="1600" b="1" dirty="0">
              <a:solidFill>
                <a:schemeClr val="bg1"/>
              </a:solidFill>
              <a:latin typeface="Avenir Next LT Pro" panose="020B0504020202020204" pitchFamily="34" charset="0"/>
            </a:rPr>
            <a:t>Se esta desarrollando un análisis de los resultados obtenidos de los escenarios de cambio climático, para los sectores de la NDC1, que será información utilizada en la generación del Atlas Interactivo de Riesgo Climático.</a:t>
          </a:r>
          <a:endParaRPr lang="es-PA" sz="1600" dirty="0">
            <a:solidFill>
              <a:schemeClr val="bg1"/>
            </a:solidFill>
          </a:endParaRPr>
        </a:p>
      </dgm:t>
    </dgm:pt>
    <dgm:pt modelId="{73D9B391-CFDF-4897-82F5-E23F00AE103A}" type="parTrans" cxnId="{BE9F856C-33C2-46E5-93DF-D4EEB40B9EF1}">
      <dgm:prSet/>
      <dgm:spPr/>
      <dgm:t>
        <a:bodyPr/>
        <a:lstStyle/>
        <a:p>
          <a:pPr algn="just"/>
          <a:endParaRPr lang="es-PA" sz="1600"/>
        </a:p>
      </dgm:t>
    </dgm:pt>
    <dgm:pt modelId="{A885FA22-3CA7-456F-A444-F8B2CF88C02A}" type="sibTrans" cxnId="{BE9F856C-33C2-46E5-93DF-D4EEB40B9EF1}">
      <dgm:prSet/>
      <dgm:spPr/>
      <dgm:t>
        <a:bodyPr/>
        <a:lstStyle/>
        <a:p>
          <a:pPr algn="just"/>
          <a:endParaRPr lang="es-PA" sz="1600"/>
        </a:p>
      </dgm:t>
    </dgm:pt>
    <dgm:pt modelId="{75A40690-3EAB-4DE9-A829-4752B3AB6E0F}">
      <dgm:prSet custT="1"/>
      <dgm:spPr/>
      <dgm:t>
        <a:bodyPr/>
        <a:lstStyle/>
        <a:p>
          <a:pPr algn="just">
            <a:buBlip>
              <a:blip xmlns:r="http://schemas.openxmlformats.org/officeDocument/2006/relationships" r:embed="rId1">
                <a:extLst>
                  <a:ext uri="{96DAC541-7B7A-43D3-8B79-37D633B846F1}">
                    <asvg:svgBlip xmlns:asvg="http://schemas.microsoft.com/office/drawing/2016/SVG/main" xmlns="" r:embed="rId2"/>
                  </a:ext>
                </a:extLst>
              </a:blip>
            </a:buBlip>
          </a:pPr>
          <a:r>
            <a:rPr lang="es-PA" sz="1600" b="1" dirty="0">
              <a:solidFill>
                <a:schemeClr val="bg1"/>
              </a:solidFill>
              <a:latin typeface="Avenir Next LT Pro" panose="020B0504020202020204" pitchFamily="34" charset="0"/>
            </a:rPr>
            <a:t>Divulgación a instituciones claves, organizaciones no gubernamentales y la academia. </a:t>
          </a:r>
        </a:p>
      </dgm:t>
    </dgm:pt>
    <dgm:pt modelId="{D2E7FF33-8739-4B54-AF44-CE70F5C4C76C}" type="parTrans" cxnId="{C9DBE5D4-E7E0-462C-BF06-B22B8D42423E}">
      <dgm:prSet/>
      <dgm:spPr/>
      <dgm:t>
        <a:bodyPr/>
        <a:lstStyle/>
        <a:p>
          <a:pPr algn="just"/>
          <a:endParaRPr lang="es-PA" sz="1600"/>
        </a:p>
      </dgm:t>
    </dgm:pt>
    <dgm:pt modelId="{D569932C-2419-4CE9-91A5-DCCFF2D135C5}" type="sibTrans" cxnId="{C9DBE5D4-E7E0-462C-BF06-B22B8D42423E}">
      <dgm:prSet/>
      <dgm:spPr/>
      <dgm:t>
        <a:bodyPr/>
        <a:lstStyle/>
        <a:p>
          <a:pPr algn="just"/>
          <a:endParaRPr lang="es-PA" sz="1600"/>
        </a:p>
      </dgm:t>
    </dgm:pt>
    <dgm:pt modelId="{89582571-5699-40E4-9E9A-0DFA41060607}" type="pres">
      <dgm:prSet presAssocID="{88E3CA1B-3DCC-46A2-947E-226AECBC8B6D}" presName="linear" presStyleCnt="0">
        <dgm:presLayoutVars>
          <dgm:dir/>
          <dgm:animLvl val="lvl"/>
          <dgm:resizeHandles val="exact"/>
        </dgm:presLayoutVars>
      </dgm:prSet>
      <dgm:spPr/>
      <dgm:t>
        <a:bodyPr/>
        <a:lstStyle/>
        <a:p>
          <a:endParaRPr lang="es-ES"/>
        </a:p>
      </dgm:t>
    </dgm:pt>
    <dgm:pt modelId="{DE984CA0-6044-48F7-AC70-0505A5B43532}" type="pres">
      <dgm:prSet presAssocID="{42A401D9-1405-46C3-BD63-E623BAB60FF7}" presName="parentLin" presStyleCnt="0"/>
      <dgm:spPr/>
    </dgm:pt>
    <dgm:pt modelId="{520C3FBA-C3ED-4890-91FF-BAC9C0670B70}" type="pres">
      <dgm:prSet presAssocID="{42A401D9-1405-46C3-BD63-E623BAB60FF7}" presName="parentLeftMargin" presStyleLbl="node1" presStyleIdx="0" presStyleCnt="5"/>
      <dgm:spPr/>
      <dgm:t>
        <a:bodyPr/>
        <a:lstStyle/>
        <a:p>
          <a:endParaRPr lang="es-ES"/>
        </a:p>
      </dgm:t>
    </dgm:pt>
    <dgm:pt modelId="{CB7D17B9-0399-4CAB-BA10-489DEA891BE8}" type="pres">
      <dgm:prSet presAssocID="{42A401D9-1405-46C3-BD63-E623BAB60FF7}" presName="parentText" presStyleLbl="node1" presStyleIdx="0" presStyleCnt="5">
        <dgm:presLayoutVars>
          <dgm:chMax val="0"/>
          <dgm:bulletEnabled val="1"/>
        </dgm:presLayoutVars>
      </dgm:prSet>
      <dgm:spPr/>
      <dgm:t>
        <a:bodyPr/>
        <a:lstStyle/>
        <a:p>
          <a:endParaRPr lang="es-ES"/>
        </a:p>
      </dgm:t>
    </dgm:pt>
    <dgm:pt modelId="{DD646439-C981-43E1-B4DC-4677E9890C0F}" type="pres">
      <dgm:prSet presAssocID="{42A401D9-1405-46C3-BD63-E623BAB60FF7}" presName="negativeSpace" presStyleCnt="0"/>
      <dgm:spPr/>
    </dgm:pt>
    <dgm:pt modelId="{F581C07D-F3D2-443A-B342-310CE5E4EF89}" type="pres">
      <dgm:prSet presAssocID="{42A401D9-1405-46C3-BD63-E623BAB60FF7}" presName="childText" presStyleLbl="conFgAcc1" presStyleIdx="0" presStyleCnt="5">
        <dgm:presLayoutVars>
          <dgm:bulletEnabled val="1"/>
        </dgm:presLayoutVars>
      </dgm:prSet>
      <dgm:spPr/>
    </dgm:pt>
    <dgm:pt modelId="{468DFAEF-DD55-4543-A016-4E19167B1D9D}" type="pres">
      <dgm:prSet presAssocID="{F56FBD41-5C72-44D5-BC98-F1BAE2205855}" presName="spaceBetweenRectangles" presStyleCnt="0"/>
      <dgm:spPr/>
    </dgm:pt>
    <dgm:pt modelId="{4CFA6C85-83A9-4EAF-940D-7EB3C41DDD74}" type="pres">
      <dgm:prSet presAssocID="{3178FB53-DA01-434D-A59E-0EAE7E0B637D}" presName="parentLin" presStyleCnt="0"/>
      <dgm:spPr/>
    </dgm:pt>
    <dgm:pt modelId="{26F93F5D-2184-4587-90B5-4EE04CA5C544}" type="pres">
      <dgm:prSet presAssocID="{3178FB53-DA01-434D-A59E-0EAE7E0B637D}" presName="parentLeftMargin" presStyleLbl="node1" presStyleIdx="0" presStyleCnt="5"/>
      <dgm:spPr/>
      <dgm:t>
        <a:bodyPr/>
        <a:lstStyle/>
        <a:p>
          <a:endParaRPr lang="es-ES"/>
        </a:p>
      </dgm:t>
    </dgm:pt>
    <dgm:pt modelId="{F9D0FA35-EC13-4F64-B727-3AA7AD72B290}" type="pres">
      <dgm:prSet presAssocID="{3178FB53-DA01-434D-A59E-0EAE7E0B637D}" presName="parentText" presStyleLbl="node1" presStyleIdx="1" presStyleCnt="5">
        <dgm:presLayoutVars>
          <dgm:chMax val="0"/>
          <dgm:bulletEnabled val="1"/>
        </dgm:presLayoutVars>
      </dgm:prSet>
      <dgm:spPr/>
      <dgm:t>
        <a:bodyPr/>
        <a:lstStyle/>
        <a:p>
          <a:endParaRPr lang="es-ES"/>
        </a:p>
      </dgm:t>
    </dgm:pt>
    <dgm:pt modelId="{2D9C5C2D-668E-4179-9D2F-E41C442908D7}" type="pres">
      <dgm:prSet presAssocID="{3178FB53-DA01-434D-A59E-0EAE7E0B637D}" presName="negativeSpace" presStyleCnt="0"/>
      <dgm:spPr/>
    </dgm:pt>
    <dgm:pt modelId="{AE460E07-A6AB-46E4-BD4C-EE5174598D35}" type="pres">
      <dgm:prSet presAssocID="{3178FB53-DA01-434D-A59E-0EAE7E0B637D}" presName="childText" presStyleLbl="conFgAcc1" presStyleIdx="1" presStyleCnt="5">
        <dgm:presLayoutVars>
          <dgm:bulletEnabled val="1"/>
        </dgm:presLayoutVars>
      </dgm:prSet>
      <dgm:spPr/>
    </dgm:pt>
    <dgm:pt modelId="{C8DBB50D-05AE-48A5-A8F4-BC1B12B9EA6D}" type="pres">
      <dgm:prSet presAssocID="{E075C1F0-4F83-4790-8CF2-8B31B493D593}" presName="spaceBetweenRectangles" presStyleCnt="0"/>
      <dgm:spPr/>
    </dgm:pt>
    <dgm:pt modelId="{BB3A29E0-ACA6-43E3-AC27-F0D0A515EAE8}" type="pres">
      <dgm:prSet presAssocID="{1394B11B-181F-42C2-89D9-6F66B3A6CF7F}" presName="parentLin" presStyleCnt="0"/>
      <dgm:spPr/>
    </dgm:pt>
    <dgm:pt modelId="{B4B833F7-B1D3-419C-8FE8-41383F3FCC41}" type="pres">
      <dgm:prSet presAssocID="{1394B11B-181F-42C2-89D9-6F66B3A6CF7F}" presName="parentLeftMargin" presStyleLbl="node1" presStyleIdx="1" presStyleCnt="5"/>
      <dgm:spPr/>
      <dgm:t>
        <a:bodyPr/>
        <a:lstStyle/>
        <a:p>
          <a:endParaRPr lang="es-ES"/>
        </a:p>
      </dgm:t>
    </dgm:pt>
    <dgm:pt modelId="{AE45197C-07AA-4F65-9197-842C4DDB4C02}" type="pres">
      <dgm:prSet presAssocID="{1394B11B-181F-42C2-89D9-6F66B3A6CF7F}" presName="parentText" presStyleLbl="node1" presStyleIdx="2" presStyleCnt="5">
        <dgm:presLayoutVars>
          <dgm:chMax val="0"/>
          <dgm:bulletEnabled val="1"/>
        </dgm:presLayoutVars>
      </dgm:prSet>
      <dgm:spPr/>
      <dgm:t>
        <a:bodyPr/>
        <a:lstStyle/>
        <a:p>
          <a:endParaRPr lang="es-ES"/>
        </a:p>
      </dgm:t>
    </dgm:pt>
    <dgm:pt modelId="{1AFCFE23-3194-44F2-8C37-519A4F3B3998}" type="pres">
      <dgm:prSet presAssocID="{1394B11B-181F-42C2-89D9-6F66B3A6CF7F}" presName="negativeSpace" presStyleCnt="0"/>
      <dgm:spPr/>
    </dgm:pt>
    <dgm:pt modelId="{2799EF3F-60BD-466E-AA3E-D83D9112DB7E}" type="pres">
      <dgm:prSet presAssocID="{1394B11B-181F-42C2-89D9-6F66B3A6CF7F}" presName="childText" presStyleLbl="conFgAcc1" presStyleIdx="2" presStyleCnt="5">
        <dgm:presLayoutVars>
          <dgm:bulletEnabled val="1"/>
        </dgm:presLayoutVars>
      </dgm:prSet>
      <dgm:spPr/>
    </dgm:pt>
    <dgm:pt modelId="{B035B6CB-0AC7-46CE-B80E-AFD44459848A}" type="pres">
      <dgm:prSet presAssocID="{6A90540D-9DA0-42D7-BEE2-25D117B05499}" presName="spaceBetweenRectangles" presStyleCnt="0"/>
      <dgm:spPr/>
    </dgm:pt>
    <dgm:pt modelId="{511CC726-AF69-4749-B54F-EC779261B4C3}" type="pres">
      <dgm:prSet presAssocID="{6793F6A8-48A6-448E-A20C-DB8C4F3CAB96}" presName="parentLin" presStyleCnt="0"/>
      <dgm:spPr/>
    </dgm:pt>
    <dgm:pt modelId="{AE65FCCC-343C-4B7E-BF15-9F07EDA7E00B}" type="pres">
      <dgm:prSet presAssocID="{6793F6A8-48A6-448E-A20C-DB8C4F3CAB96}" presName="parentLeftMargin" presStyleLbl="node1" presStyleIdx="2" presStyleCnt="5"/>
      <dgm:spPr/>
      <dgm:t>
        <a:bodyPr/>
        <a:lstStyle/>
        <a:p>
          <a:endParaRPr lang="es-ES"/>
        </a:p>
      </dgm:t>
    </dgm:pt>
    <dgm:pt modelId="{B30CF50A-C02E-44F5-A788-6A602DBF6F52}" type="pres">
      <dgm:prSet presAssocID="{6793F6A8-48A6-448E-A20C-DB8C4F3CAB96}" presName="parentText" presStyleLbl="node1" presStyleIdx="3" presStyleCnt="5" custScaleX="102024" custScaleY="179777">
        <dgm:presLayoutVars>
          <dgm:chMax val="0"/>
          <dgm:bulletEnabled val="1"/>
        </dgm:presLayoutVars>
      </dgm:prSet>
      <dgm:spPr/>
      <dgm:t>
        <a:bodyPr/>
        <a:lstStyle/>
        <a:p>
          <a:endParaRPr lang="es-ES"/>
        </a:p>
      </dgm:t>
    </dgm:pt>
    <dgm:pt modelId="{A1054EF9-A212-4BB2-9AC9-103BD8CB6F76}" type="pres">
      <dgm:prSet presAssocID="{6793F6A8-48A6-448E-A20C-DB8C4F3CAB96}" presName="negativeSpace" presStyleCnt="0"/>
      <dgm:spPr/>
    </dgm:pt>
    <dgm:pt modelId="{7815908C-1DF7-4387-A12E-46278B450CAC}" type="pres">
      <dgm:prSet presAssocID="{6793F6A8-48A6-448E-A20C-DB8C4F3CAB96}" presName="childText" presStyleLbl="conFgAcc1" presStyleIdx="3" presStyleCnt="5">
        <dgm:presLayoutVars>
          <dgm:bulletEnabled val="1"/>
        </dgm:presLayoutVars>
      </dgm:prSet>
      <dgm:spPr/>
    </dgm:pt>
    <dgm:pt modelId="{FE750742-54B1-41F5-9956-E1BB9060CB43}" type="pres">
      <dgm:prSet presAssocID="{A885FA22-3CA7-456F-A444-F8B2CF88C02A}" presName="spaceBetweenRectangles" presStyleCnt="0"/>
      <dgm:spPr/>
    </dgm:pt>
    <dgm:pt modelId="{1299049A-B358-4E42-B28A-27B5B61367C8}" type="pres">
      <dgm:prSet presAssocID="{75A40690-3EAB-4DE9-A829-4752B3AB6E0F}" presName="parentLin" presStyleCnt="0"/>
      <dgm:spPr/>
    </dgm:pt>
    <dgm:pt modelId="{D72B66B3-5868-4C6B-850E-3682A5CC8D3A}" type="pres">
      <dgm:prSet presAssocID="{75A40690-3EAB-4DE9-A829-4752B3AB6E0F}" presName="parentLeftMargin" presStyleLbl="node1" presStyleIdx="3" presStyleCnt="5"/>
      <dgm:spPr/>
      <dgm:t>
        <a:bodyPr/>
        <a:lstStyle/>
        <a:p>
          <a:endParaRPr lang="es-ES"/>
        </a:p>
      </dgm:t>
    </dgm:pt>
    <dgm:pt modelId="{F44B1D53-72C6-46DC-8831-A7CF3AB0FB4F}" type="pres">
      <dgm:prSet presAssocID="{75A40690-3EAB-4DE9-A829-4752B3AB6E0F}" presName="parentText" presStyleLbl="node1" presStyleIdx="4" presStyleCnt="5">
        <dgm:presLayoutVars>
          <dgm:chMax val="0"/>
          <dgm:bulletEnabled val="1"/>
        </dgm:presLayoutVars>
      </dgm:prSet>
      <dgm:spPr/>
      <dgm:t>
        <a:bodyPr/>
        <a:lstStyle/>
        <a:p>
          <a:endParaRPr lang="es-ES"/>
        </a:p>
      </dgm:t>
    </dgm:pt>
    <dgm:pt modelId="{292DECBF-8879-4951-BAF2-4266584CCF8F}" type="pres">
      <dgm:prSet presAssocID="{75A40690-3EAB-4DE9-A829-4752B3AB6E0F}" presName="negativeSpace" presStyleCnt="0"/>
      <dgm:spPr/>
    </dgm:pt>
    <dgm:pt modelId="{1662F68B-1A31-4D9E-AFD5-801BB9E907F7}" type="pres">
      <dgm:prSet presAssocID="{75A40690-3EAB-4DE9-A829-4752B3AB6E0F}" presName="childText" presStyleLbl="conFgAcc1" presStyleIdx="4" presStyleCnt="5">
        <dgm:presLayoutVars>
          <dgm:bulletEnabled val="1"/>
        </dgm:presLayoutVars>
      </dgm:prSet>
      <dgm:spPr/>
    </dgm:pt>
  </dgm:ptLst>
  <dgm:cxnLst>
    <dgm:cxn modelId="{37766D70-062A-4916-8770-16E0571FB470}" type="presOf" srcId="{3178FB53-DA01-434D-A59E-0EAE7E0B637D}" destId="{26F93F5D-2184-4587-90B5-4EE04CA5C544}" srcOrd="0" destOrd="0" presId="urn:microsoft.com/office/officeart/2005/8/layout/list1"/>
    <dgm:cxn modelId="{C5135D91-3C9D-4981-9721-4B58EE9770B2}" srcId="{88E3CA1B-3DCC-46A2-947E-226AECBC8B6D}" destId="{1394B11B-181F-42C2-89D9-6F66B3A6CF7F}" srcOrd="2" destOrd="0" parTransId="{2581169B-102B-41EC-A15F-BB845EC4B2D8}" sibTransId="{6A90540D-9DA0-42D7-BEE2-25D117B05499}"/>
    <dgm:cxn modelId="{A84DD278-4A43-4276-BA28-D4D0E023E33E}" type="presOf" srcId="{42A401D9-1405-46C3-BD63-E623BAB60FF7}" destId="{520C3FBA-C3ED-4890-91FF-BAC9C0670B70}" srcOrd="0" destOrd="0" presId="urn:microsoft.com/office/officeart/2005/8/layout/list1"/>
    <dgm:cxn modelId="{BE9F856C-33C2-46E5-93DF-D4EEB40B9EF1}" srcId="{88E3CA1B-3DCC-46A2-947E-226AECBC8B6D}" destId="{6793F6A8-48A6-448E-A20C-DB8C4F3CAB96}" srcOrd="3" destOrd="0" parTransId="{73D9B391-CFDF-4897-82F5-E23F00AE103A}" sibTransId="{A885FA22-3CA7-456F-A444-F8B2CF88C02A}"/>
    <dgm:cxn modelId="{CF2FD7C2-75EB-4D81-95B8-1186D29F7976}" type="presOf" srcId="{6793F6A8-48A6-448E-A20C-DB8C4F3CAB96}" destId="{AE65FCCC-343C-4B7E-BF15-9F07EDA7E00B}" srcOrd="0" destOrd="0" presId="urn:microsoft.com/office/officeart/2005/8/layout/list1"/>
    <dgm:cxn modelId="{4B1C5CC3-DF9A-4491-A718-CABA2C2062E5}" type="presOf" srcId="{3178FB53-DA01-434D-A59E-0EAE7E0B637D}" destId="{F9D0FA35-EC13-4F64-B727-3AA7AD72B290}" srcOrd="1" destOrd="0" presId="urn:microsoft.com/office/officeart/2005/8/layout/list1"/>
    <dgm:cxn modelId="{B2908230-8DC4-4CE9-940A-0951C31F6ABC}" type="presOf" srcId="{88E3CA1B-3DCC-46A2-947E-226AECBC8B6D}" destId="{89582571-5699-40E4-9E9A-0DFA41060607}" srcOrd="0" destOrd="0" presId="urn:microsoft.com/office/officeart/2005/8/layout/list1"/>
    <dgm:cxn modelId="{6BA4621C-878A-4EA8-ACC8-F37317D29003}" srcId="{88E3CA1B-3DCC-46A2-947E-226AECBC8B6D}" destId="{42A401D9-1405-46C3-BD63-E623BAB60FF7}" srcOrd="0" destOrd="0" parTransId="{03BA5C0B-A360-43B0-B3A9-1119A8F5812B}" sibTransId="{F56FBD41-5C72-44D5-BC98-F1BAE2205855}"/>
    <dgm:cxn modelId="{751676AF-3190-4713-88F6-8109EA205824}" type="presOf" srcId="{75A40690-3EAB-4DE9-A829-4752B3AB6E0F}" destId="{D72B66B3-5868-4C6B-850E-3682A5CC8D3A}" srcOrd="0" destOrd="0" presId="urn:microsoft.com/office/officeart/2005/8/layout/list1"/>
    <dgm:cxn modelId="{44CDF94D-6381-40E7-A1AD-F0F4D36599C2}" type="presOf" srcId="{1394B11B-181F-42C2-89D9-6F66B3A6CF7F}" destId="{B4B833F7-B1D3-419C-8FE8-41383F3FCC41}" srcOrd="0" destOrd="0" presId="urn:microsoft.com/office/officeart/2005/8/layout/list1"/>
    <dgm:cxn modelId="{B7E86B0A-8B98-426E-9B65-19E409BFF2B3}" srcId="{88E3CA1B-3DCC-46A2-947E-226AECBC8B6D}" destId="{3178FB53-DA01-434D-A59E-0EAE7E0B637D}" srcOrd="1" destOrd="0" parTransId="{8BAC5554-5964-4622-9409-67E63A638B3B}" sibTransId="{E075C1F0-4F83-4790-8CF2-8B31B493D593}"/>
    <dgm:cxn modelId="{C4853DF2-9FCB-4A1D-9044-3A6D7E8DF683}" type="presOf" srcId="{42A401D9-1405-46C3-BD63-E623BAB60FF7}" destId="{CB7D17B9-0399-4CAB-BA10-489DEA891BE8}" srcOrd="1" destOrd="0" presId="urn:microsoft.com/office/officeart/2005/8/layout/list1"/>
    <dgm:cxn modelId="{C582D6FF-6598-47AD-86C4-AF2F8690DC70}" type="presOf" srcId="{1394B11B-181F-42C2-89D9-6F66B3A6CF7F}" destId="{AE45197C-07AA-4F65-9197-842C4DDB4C02}" srcOrd="1" destOrd="0" presId="urn:microsoft.com/office/officeart/2005/8/layout/list1"/>
    <dgm:cxn modelId="{C9DBE5D4-E7E0-462C-BF06-B22B8D42423E}" srcId="{88E3CA1B-3DCC-46A2-947E-226AECBC8B6D}" destId="{75A40690-3EAB-4DE9-A829-4752B3AB6E0F}" srcOrd="4" destOrd="0" parTransId="{D2E7FF33-8739-4B54-AF44-CE70F5C4C76C}" sibTransId="{D569932C-2419-4CE9-91A5-DCCFF2D135C5}"/>
    <dgm:cxn modelId="{67EC495E-011F-4B21-AD4A-5247365D8914}" type="presOf" srcId="{75A40690-3EAB-4DE9-A829-4752B3AB6E0F}" destId="{F44B1D53-72C6-46DC-8831-A7CF3AB0FB4F}" srcOrd="1" destOrd="0" presId="urn:microsoft.com/office/officeart/2005/8/layout/list1"/>
    <dgm:cxn modelId="{99A7D5D9-69BD-4D5B-B033-78496F4708BA}" type="presOf" srcId="{6793F6A8-48A6-448E-A20C-DB8C4F3CAB96}" destId="{B30CF50A-C02E-44F5-A788-6A602DBF6F52}" srcOrd="1" destOrd="0" presId="urn:microsoft.com/office/officeart/2005/8/layout/list1"/>
    <dgm:cxn modelId="{A5C0BAB2-5EEE-4B9B-8B28-DC45E5F3B4B7}" type="presParOf" srcId="{89582571-5699-40E4-9E9A-0DFA41060607}" destId="{DE984CA0-6044-48F7-AC70-0505A5B43532}" srcOrd="0" destOrd="0" presId="urn:microsoft.com/office/officeart/2005/8/layout/list1"/>
    <dgm:cxn modelId="{FC6B90BE-B748-4F36-BCB6-B941382C580E}" type="presParOf" srcId="{DE984CA0-6044-48F7-AC70-0505A5B43532}" destId="{520C3FBA-C3ED-4890-91FF-BAC9C0670B70}" srcOrd="0" destOrd="0" presId="urn:microsoft.com/office/officeart/2005/8/layout/list1"/>
    <dgm:cxn modelId="{6873EA10-2814-4052-A08A-8107D902B194}" type="presParOf" srcId="{DE984CA0-6044-48F7-AC70-0505A5B43532}" destId="{CB7D17B9-0399-4CAB-BA10-489DEA891BE8}" srcOrd="1" destOrd="0" presId="urn:microsoft.com/office/officeart/2005/8/layout/list1"/>
    <dgm:cxn modelId="{95989E6A-EF9C-4050-845C-1FAD7C231D48}" type="presParOf" srcId="{89582571-5699-40E4-9E9A-0DFA41060607}" destId="{DD646439-C981-43E1-B4DC-4677E9890C0F}" srcOrd="1" destOrd="0" presId="urn:microsoft.com/office/officeart/2005/8/layout/list1"/>
    <dgm:cxn modelId="{639AA86B-5E1D-4674-9DE7-3D50A71322A8}" type="presParOf" srcId="{89582571-5699-40E4-9E9A-0DFA41060607}" destId="{F581C07D-F3D2-443A-B342-310CE5E4EF89}" srcOrd="2" destOrd="0" presId="urn:microsoft.com/office/officeart/2005/8/layout/list1"/>
    <dgm:cxn modelId="{A6E68BED-CB07-4DC4-9B18-BD8799990753}" type="presParOf" srcId="{89582571-5699-40E4-9E9A-0DFA41060607}" destId="{468DFAEF-DD55-4543-A016-4E19167B1D9D}" srcOrd="3" destOrd="0" presId="urn:microsoft.com/office/officeart/2005/8/layout/list1"/>
    <dgm:cxn modelId="{D4675D6D-E4E8-44B6-B321-09A56F2640B8}" type="presParOf" srcId="{89582571-5699-40E4-9E9A-0DFA41060607}" destId="{4CFA6C85-83A9-4EAF-940D-7EB3C41DDD74}" srcOrd="4" destOrd="0" presId="urn:microsoft.com/office/officeart/2005/8/layout/list1"/>
    <dgm:cxn modelId="{047FD78D-F0EF-4186-A910-B0D922957CBF}" type="presParOf" srcId="{4CFA6C85-83A9-4EAF-940D-7EB3C41DDD74}" destId="{26F93F5D-2184-4587-90B5-4EE04CA5C544}" srcOrd="0" destOrd="0" presId="urn:microsoft.com/office/officeart/2005/8/layout/list1"/>
    <dgm:cxn modelId="{AAF58B8D-7AB7-48CF-BD21-D6B409453908}" type="presParOf" srcId="{4CFA6C85-83A9-4EAF-940D-7EB3C41DDD74}" destId="{F9D0FA35-EC13-4F64-B727-3AA7AD72B290}" srcOrd="1" destOrd="0" presId="urn:microsoft.com/office/officeart/2005/8/layout/list1"/>
    <dgm:cxn modelId="{677D18B2-1DF8-469E-BB9C-50095B74D521}" type="presParOf" srcId="{89582571-5699-40E4-9E9A-0DFA41060607}" destId="{2D9C5C2D-668E-4179-9D2F-E41C442908D7}" srcOrd="5" destOrd="0" presId="urn:microsoft.com/office/officeart/2005/8/layout/list1"/>
    <dgm:cxn modelId="{B8EA0135-8CB6-42A9-8111-8C6A00DC9CB5}" type="presParOf" srcId="{89582571-5699-40E4-9E9A-0DFA41060607}" destId="{AE460E07-A6AB-46E4-BD4C-EE5174598D35}" srcOrd="6" destOrd="0" presId="urn:microsoft.com/office/officeart/2005/8/layout/list1"/>
    <dgm:cxn modelId="{B0A69A84-BC28-467D-96A1-7B26F81C2D98}" type="presParOf" srcId="{89582571-5699-40E4-9E9A-0DFA41060607}" destId="{C8DBB50D-05AE-48A5-A8F4-BC1B12B9EA6D}" srcOrd="7" destOrd="0" presId="urn:microsoft.com/office/officeart/2005/8/layout/list1"/>
    <dgm:cxn modelId="{99E0CA03-7CA1-4854-A5AF-2B6FBB047204}" type="presParOf" srcId="{89582571-5699-40E4-9E9A-0DFA41060607}" destId="{BB3A29E0-ACA6-43E3-AC27-F0D0A515EAE8}" srcOrd="8" destOrd="0" presId="urn:microsoft.com/office/officeart/2005/8/layout/list1"/>
    <dgm:cxn modelId="{D6EE2103-6664-4974-851B-A9CC55B5B946}" type="presParOf" srcId="{BB3A29E0-ACA6-43E3-AC27-F0D0A515EAE8}" destId="{B4B833F7-B1D3-419C-8FE8-41383F3FCC41}" srcOrd="0" destOrd="0" presId="urn:microsoft.com/office/officeart/2005/8/layout/list1"/>
    <dgm:cxn modelId="{A8EC3A55-383E-4831-AF94-BCBB7AB98352}" type="presParOf" srcId="{BB3A29E0-ACA6-43E3-AC27-F0D0A515EAE8}" destId="{AE45197C-07AA-4F65-9197-842C4DDB4C02}" srcOrd="1" destOrd="0" presId="urn:microsoft.com/office/officeart/2005/8/layout/list1"/>
    <dgm:cxn modelId="{6366F5E0-6336-4C1D-8CCE-4372B0D38006}" type="presParOf" srcId="{89582571-5699-40E4-9E9A-0DFA41060607}" destId="{1AFCFE23-3194-44F2-8C37-519A4F3B3998}" srcOrd="9" destOrd="0" presId="urn:microsoft.com/office/officeart/2005/8/layout/list1"/>
    <dgm:cxn modelId="{22F44945-5F38-4A9A-9FF2-2C868C2FD1A9}" type="presParOf" srcId="{89582571-5699-40E4-9E9A-0DFA41060607}" destId="{2799EF3F-60BD-466E-AA3E-D83D9112DB7E}" srcOrd="10" destOrd="0" presId="urn:microsoft.com/office/officeart/2005/8/layout/list1"/>
    <dgm:cxn modelId="{C24A5D79-AD27-45B8-A20D-04700C3AFA59}" type="presParOf" srcId="{89582571-5699-40E4-9E9A-0DFA41060607}" destId="{B035B6CB-0AC7-46CE-B80E-AFD44459848A}" srcOrd="11" destOrd="0" presId="urn:microsoft.com/office/officeart/2005/8/layout/list1"/>
    <dgm:cxn modelId="{64920136-B646-435A-9A4A-AA670F1293BD}" type="presParOf" srcId="{89582571-5699-40E4-9E9A-0DFA41060607}" destId="{511CC726-AF69-4749-B54F-EC779261B4C3}" srcOrd="12" destOrd="0" presId="urn:microsoft.com/office/officeart/2005/8/layout/list1"/>
    <dgm:cxn modelId="{1FCE145A-AF2C-4E48-AF62-2646DF1112D1}" type="presParOf" srcId="{511CC726-AF69-4749-B54F-EC779261B4C3}" destId="{AE65FCCC-343C-4B7E-BF15-9F07EDA7E00B}" srcOrd="0" destOrd="0" presId="urn:microsoft.com/office/officeart/2005/8/layout/list1"/>
    <dgm:cxn modelId="{7151C6AB-7232-45B5-80CD-680E238EE248}" type="presParOf" srcId="{511CC726-AF69-4749-B54F-EC779261B4C3}" destId="{B30CF50A-C02E-44F5-A788-6A602DBF6F52}" srcOrd="1" destOrd="0" presId="urn:microsoft.com/office/officeart/2005/8/layout/list1"/>
    <dgm:cxn modelId="{63248633-1E77-4665-B41F-E0BEEC97DDEC}" type="presParOf" srcId="{89582571-5699-40E4-9E9A-0DFA41060607}" destId="{A1054EF9-A212-4BB2-9AC9-103BD8CB6F76}" srcOrd="13" destOrd="0" presId="urn:microsoft.com/office/officeart/2005/8/layout/list1"/>
    <dgm:cxn modelId="{AEA97997-5490-4F76-888F-90F76A0A5F84}" type="presParOf" srcId="{89582571-5699-40E4-9E9A-0DFA41060607}" destId="{7815908C-1DF7-4387-A12E-46278B450CAC}" srcOrd="14" destOrd="0" presId="urn:microsoft.com/office/officeart/2005/8/layout/list1"/>
    <dgm:cxn modelId="{99902E11-4CFA-4BCF-96BB-99798EF847DE}" type="presParOf" srcId="{89582571-5699-40E4-9E9A-0DFA41060607}" destId="{FE750742-54B1-41F5-9956-E1BB9060CB43}" srcOrd="15" destOrd="0" presId="urn:microsoft.com/office/officeart/2005/8/layout/list1"/>
    <dgm:cxn modelId="{02B51B71-D822-49F4-83E2-7629730F776B}" type="presParOf" srcId="{89582571-5699-40E4-9E9A-0DFA41060607}" destId="{1299049A-B358-4E42-B28A-27B5B61367C8}" srcOrd="16" destOrd="0" presId="urn:microsoft.com/office/officeart/2005/8/layout/list1"/>
    <dgm:cxn modelId="{1E2EF5E9-EBBA-4CAC-9D1C-93EA8494E3E9}" type="presParOf" srcId="{1299049A-B358-4E42-B28A-27B5B61367C8}" destId="{D72B66B3-5868-4C6B-850E-3682A5CC8D3A}" srcOrd="0" destOrd="0" presId="urn:microsoft.com/office/officeart/2005/8/layout/list1"/>
    <dgm:cxn modelId="{FF99B6C4-7A5F-4E7C-8E13-6570E579A475}" type="presParOf" srcId="{1299049A-B358-4E42-B28A-27B5B61367C8}" destId="{F44B1D53-72C6-46DC-8831-A7CF3AB0FB4F}" srcOrd="1" destOrd="0" presId="urn:microsoft.com/office/officeart/2005/8/layout/list1"/>
    <dgm:cxn modelId="{5F215A68-90EF-4F98-AF59-3E0B35D19C17}" type="presParOf" srcId="{89582571-5699-40E4-9E9A-0DFA41060607}" destId="{292DECBF-8879-4951-BAF2-4266584CCF8F}" srcOrd="17" destOrd="0" presId="urn:microsoft.com/office/officeart/2005/8/layout/list1"/>
    <dgm:cxn modelId="{3847F6AA-6472-460E-97B4-735D1E8881C0}" type="presParOf" srcId="{89582571-5699-40E4-9E9A-0DFA41060607}" destId="{1662F68B-1A31-4D9E-AFD5-801BB9E907F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A476E-F174-4169-B500-3AB42FAF86DC}" type="doc">
      <dgm:prSet loTypeId="urn:microsoft.com/office/officeart/2005/8/layout/hProcess3" loCatId="process" qsTypeId="urn:microsoft.com/office/officeart/2005/8/quickstyle/simple1" qsCatId="simple" csTypeId="urn:microsoft.com/office/officeart/2005/8/colors/accent1_2" csCatId="accent1" phldr="1"/>
      <dgm:spPr/>
    </dgm:pt>
    <dgm:pt modelId="{EB3012D4-BE47-4B11-A064-124FFC3B0EAA}">
      <dgm:prSet phldrT="[Texto]" custT="1"/>
      <dgm:spPr/>
      <dgm:t>
        <a:bodyPr/>
        <a:lstStyle/>
        <a:p>
          <a:r>
            <a:rPr lang="es-PA" sz="3200" b="1" dirty="0">
              <a:solidFill>
                <a:schemeClr val="bg1"/>
              </a:solidFill>
            </a:rPr>
            <a:t>Año: 2050</a:t>
          </a:r>
        </a:p>
      </dgm:t>
    </dgm:pt>
    <dgm:pt modelId="{311AD393-E751-4A91-AEFA-145AC65F6841}" type="parTrans" cxnId="{338B3630-493B-477C-88DD-25D8C02BFD05}">
      <dgm:prSet/>
      <dgm:spPr/>
      <dgm:t>
        <a:bodyPr/>
        <a:lstStyle/>
        <a:p>
          <a:endParaRPr lang="es-PA"/>
        </a:p>
      </dgm:t>
    </dgm:pt>
    <dgm:pt modelId="{8453A515-4108-4B5E-A7D7-BFB19335B9B2}" type="sibTrans" cxnId="{338B3630-493B-477C-88DD-25D8C02BFD05}">
      <dgm:prSet/>
      <dgm:spPr/>
      <dgm:t>
        <a:bodyPr/>
        <a:lstStyle/>
        <a:p>
          <a:endParaRPr lang="es-PA"/>
        </a:p>
      </dgm:t>
    </dgm:pt>
    <dgm:pt modelId="{A104945F-378B-4582-A5C7-217B73D08B47}" type="pres">
      <dgm:prSet presAssocID="{D72A476E-F174-4169-B500-3AB42FAF86DC}" presName="Name0" presStyleCnt="0">
        <dgm:presLayoutVars>
          <dgm:dir/>
          <dgm:animLvl val="lvl"/>
          <dgm:resizeHandles val="exact"/>
        </dgm:presLayoutVars>
      </dgm:prSet>
      <dgm:spPr/>
    </dgm:pt>
    <dgm:pt modelId="{F701A194-A982-4577-A9EE-B17B71943C15}" type="pres">
      <dgm:prSet presAssocID="{D72A476E-F174-4169-B500-3AB42FAF86DC}" presName="dummy" presStyleCnt="0"/>
      <dgm:spPr/>
    </dgm:pt>
    <dgm:pt modelId="{1823AE99-1416-40B6-914F-275EAD17ABF6}" type="pres">
      <dgm:prSet presAssocID="{D72A476E-F174-4169-B500-3AB42FAF86DC}" presName="linH" presStyleCnt="0"/>
      <dgm:spPr/>
    </dgm:pt>
    <dgm:pt modelId="{B1356EB2-DB67-40C5-A58B-00174407EB60}" type="pres">
      <dgm:prSet presAssocID="{D72A476E-F174-4169-B500-3AB42FAF86DC}" presName="padding1" presStyleCnt="0"/>
      <dgm:spPr/>
    </dgm:pt>
    <dgm:pt modelId="{CC1827C7-9983-4A2C-AD07-17AEB561061B}" type="pres">
      <dgm:prSet presAssocID="{EB3012D4-BE47-4B11-A064-124FFC3B0EAA}" presName="linV" presStyleCnt="0"/>
      <dgm:spPr/>
    </dgm:pt>
    <dgm:pt modelId="{1DDCE2A5-2314-4C0E-AE78-9670B62966EC}" type="pres">
      <dgm:prSet presAssocID="{EB3012D4-BE47-4B11-A064-124FFC3B0EAA}" presName="spVertical1" presStyleCnt="0"/>
      <dgm:spPr/>
    </dgm:pt>
    <dgm:pt modelId="{A1BFF051-D583-439D-B07B-582E95FF7590}" type="pres">
      <dgm:prSet presAssocID="{EB3012D4-BE47-4B11-A064-124FFC3B0EAA}" presName="parTx" presStyleLbl="revTx" presStyleIdx="0" presStyleCnt="1" custScaleX="2000000" custLinFactNeighborX="-28178" custLinFactNeighborY="39028">
        <dgm:presLayoutVars>
          <dgm:chMax val="0"/>
          <dgm:chPref val="0"/>
          <dgm:bulletEnabled val="1"/>
        </dgm:presLayoutVars>
      </dgm:prSet>
      <dgm:spPr/>
      <dgm:t>
        <a:bodyPr/>
        <a:lstStyle/>
        <a:p>
          <a:endParaRPr lang="es-ES"/>
        </a:p>
      </dgm:t>
    </dgm:pt>
    <dgm:pt modelId="{01EF5B3A-1D75-44C4-B2E1-50EC04CF189E}" type="pres">
      <dgm:prSet presAssocID="{EB3012D4-BE47-4B11-A064-124FFC3B0EAA}" presName="spVertical2" presStyleCnt="0"/>
      <dgm:spPr/>
    </dgm:pt>
    <dgm:pt modelId="{641A1342-2A7D-42DB-8730-B5123D6419EA}" type="pres">
      <dgm:prSet presAssocID="{EB3012D4-BE47-4B11-A064-124FFC3B0EAA}" presName="spVertical3" presStyleCnt="0"/>
      <dgm:spPr/>
    </dgm:pt>
    <dgm:pt modelId="{90C7310E-07D5-412F-B480-9846EEE272CC}" type="pres">
      <dgm:prSet presAssocID="{D72A476E-F174-4169-B500-3AB42FAF86DC}" presName="padding2" presStyleCnt="0"/>
      <dgm:spPr/>
    </dgm:pt>
    <dgm:pt modelId="{9E7C01A6-5B13-4C4A-976F-60AD1A601F84}" type="pres">
      <dgm:prSet presAssocID="{D72A476E-F174-4169-B500-3AB42FAF86DC}" presName="negArrow" presStyleCnt="0"/>
      <dgm:spPr/>
    </dgm:pt>
    <dgm:pt modelId="{31575FD6-D8B7-41D0-8835-6BDE9C917F2F}" type="pres">
      <dgm:prSet presAssocID="{D72A476E-F174-4169-B500-3AB42FAF86DC}" presName="backgroundArrow" presStyleLbl="node1" presStyleIdx="0" presStyleCnt="1" custLinFactNeighborY="9757"/>
      <dgm:spPr>
        <a:solidFill>
          <a:srgbClr val="FF0000"/>
        </a:solidFill>
      </dgm:spPr>
    </dgm:pt>
  </dgm:ptLst>
  <dgm:cxnLst>
    <dgm:cxn modelId="{338B3630-493B-477C-88DD-25D8C02BFD05}" srcId="{D72A476E-F174-4169-B500-3AB42FAF86DC}" destId="{EB3012D4-BE47-4B11-A064-124FFC3B0EAA}" srcOrd="0" destOrd="0" parTransId="{311AD393-E751-4A91-AEFA-145AC65F6841}" sibTransId="{8453A515-4108-4B5E-A7D7-BFB19335B9B2}"/>
    <dgm:cxn modelId="{F0EC2AFE-13A0-42C9-B9A2-AACCE2CF2D1F}" type="presOf" srcId="{EB3012D4-BE47-4B11-A064-124FFC3B0EAA}" destId="{A1BFF051-D583-439D-B07B-582E95FF7590}" srcOrd="0" destOrd="0" presId="urn:microsoft.com/office/officeart/2005/8/layout/hProcess3"/>
    <dgm:cxn modelId="{247D9068-DDDD-4274-8E7B-ED35FF4FC559}" type="presOf" srcId="{D72A476E-F174-4169-B500-3AB42FAF86DC}" destId="{A104945F-378B-4582-A5C7-217B73D08B47}" srcOrd="0" destOrd="0" presId="urn:microsoft.com/office/officeart/2005/8/layout/hProcess3"/>
    <dgm:cxn modelId="{7D10E1FF-887B-47D0-8257-0B16A096578E}" type="presParOf" srcId="{A104945F-378B-4582-A5C7-217B73D08B47}" destId="{F701A194-A982-4577-A9EE-B17B71943C15}" srcOrd="0" destOrd="0" presId="urn:microsoft.com/office/officeart/2005/8/layout/hProcess3"/>
    <dgm:cxn modelId="{AEDE527A-19EA-4820-AA6F-1ACA1EFBB3F9}" type="presParOf" srcId="{A104945F-378B-4582-A5C7-217B73D08B47}" destId="{1823AE99-1416-40B6-914F-275EAD17ABF6}" srcOrd="1" destOrd="0" presId="urn:microsoft.com/office/officeart/2005/8/layout/hProcess3"/>
    <dgm:cxn modelId="{32A5C04A-4543-400E-B6A4-98817C0EE77D}" type="presParOf" srcId="{1823AE99-1416-40B6-914F-275EAD17ABF6}" destId="{B1356EB2-DB67-40C5-A58B-00174407EB60}" srcOrd="0" destOrd="0" presId="urn:microsoft.com/office/officeart/2005/8/layout/hProcess3"/>
    <dgm:cxn modelId="{D66C5814-B4C4-49A3-A918-B1203D24B70C}" type="presParOf" srcId="{1823AE99-1416-40B6-914F-275EAD17ABF6}" destId="{CC1827C7-9983-4A2C-AD07-17AEB561061B}" srcOrd="1" destOrd="0" presId="urn:microsoft.com/office/officeart/2005/8/layout/hProcess3"/>
    <dgm:cxn modelId="{BBDE5F97-4C34-4845-A692-5E87C3CDC3BE}" type="presParOf" srcId="{CC1827C7-9983-4A2C-AD07-17AEB561061B}" destId="{1DDCE2A5-2314-4C0E-AE78-9670B62966EC}" srcOrd="0" destOrd="0" presId="urn:microsoft.com/office/officeart/2005/8/layout/hProcess3"/>
    <dgm:cxn modelId="{991845CD-7D1D-4583-AFC1-82459D94BB67}" type="presParOf" srcId="{CC1827C7-9983-4A2C-AD07-17AEB561061B}" destId="{A1BFF051-D583-439D-B07B-582E95FF7590}" srcOrd="1" destOrd="0" presId="urn:microsoft.com/office/officeart/2005/8/layout/hProcess3"/>
    <dgm:cxn modelId="{E68D6B19-9367-4CC2-BE0D-98B75EE5551A}" type="presParOf" srcId="{CC1827C7-9983-4A2C-AD07-17AEB561061B}" destId="{01EF5B3A-1D75-44C4-B2E1-50EC04CF189E}" srcOrd="2" destOrd="0" presId="urn:microsoft.com/office/officeart/2005/8/layout/hProcess3"/>
    <dgm:cxn modelId="{605B0866-3788-4F0B-94FF-E09DE84CDAF0}" type="presParOf" srcId="{CC1827C7-9983-4A2C-AD07-17AEB561061B}" destId="{641A1342-2A7D-42DB-8730-B5123D6419EA}" srcOrd="3" destOrd="0" presId="urn:microsoft.com/office/officeart/2005/8/layout/hProcess3"/>
    <dgm:cxn modelId="{E327B899-D423-414D-91F9-6FE6788EF284}" type="presParOf" srcId="{1823AE99-1416-40B6-914F-275EAD17ABF6}" destId="{90C7310E-07D5-412F-B480-9846EEE272CC}" srcOrd="2" destOrd="0" presId="urn:microsoft.com/office/officeart/2005/8/layout/hProcess3"/>
    <dgm:cxn modelId="{8E5A1996-1F2F-4CBE-8C0B-B096C15AF231}" type="presParOf" srcId="{1823AE99-1416-40B6-914F-275EAD17ABF6}" destId="{9E7C01A6-5B13-4C4A-976F-60AD1A601F84}" srcOrd="3" destOrd="0" presId="urn:microsoft.com/office/officeart/2005/8/layout/hProcess3"/>
    <dgm:cxn modelId="{B74F37A4-B75B-42B0-83F3-5D91EAC8698F}" type="presParOf" srcId="{1823AE99-1416-40B6-914F-275EAD17ABF6}" destId="{31575FD6-D8B7-41D0-8835-6BDE9C917F2F}"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D3084-29ED-43F4-A311-7B2751D027D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PA"/>
        </a:p>
      </dgm:t>
    </dgm:pt>
    <dgm:pt modelId="{B089F4A0-4C5B-47E7-AA45-7EB48A785CE0}">
      <dgm:prSet phldrT="[Texto]"/>
      <dgm:spPr/>
      <dgm:t>
        <a:bodyPr/>
        <a:lstStyle/>
        <a:p>
          <a:r>
            <a:rPr lang="es-PA" dirty="0">
              <a:latin typeface="+mn-lt"/>
            </a:rPr>
            <a:t>Caribe</a:t>
          </a:r>
        </a:p>
      </dgm:t>
    </dgm:pt>
    <dgm:pt modelId="{156DADDC-2E41-405D-AF48-633DEBA6271D}" type="parTrans" cxnId="{810B1644-6148-44B3-8A5C-6DEFCB1671C8}">
      <dgm:prSet/>
      <dgm:spPr/>
      <dgm:t>
        <a:bodyPr/>
        <a:lstStyle/>
        <a:p>
          <a:endParaRPr lang="es-PA">
            <a:latin typeface="+mn-lt"/>
          </a:endParaRPr>
        </a:p>
      </dgm:t>
    </dgm:pt>
    <dgm:pt modelId="{C62AEDA9-DF6F-4A90-B9F9-CBF4DF42FEBB}" type="sibTrans" cxnId="{810B1644-6148-44B3-8A5C-6DEFCB1671C8}">
      <dgm:prSet/>
      <dgm:spPr/>
      <dgm:t>
        <a:bodyPr/>
        <a:lstStyle/>
        <a:p>
          <a:endParaRPr lang="es-PA">
            <a:latin typeface="+mn-lt"/>
          </a:endParaRPr>
        </a:p>
      </dgm:t>
    </dgm:pt>
    <dgm:pt modelId="{5680FCCE-1602-47B8-B0C5-65ACED7C0E5D}">
      <dgm:prSet phldrT="[Texto]" custT="1"/>
      <dgm:spPr/>
      <dgm:t>
        <a:bodyPr/>
        <a:lstStyle/>
        <a:p>
          <a:r>
            <a:rPr lang="es-PA" sz="2800" b="1" dirty="0">
              <a:effectLst>
                <a:outerShdw blurRad="38100" dist="38100" dir="2700000" algn="tl">
                  <a:srgbClr val="000000">
                    <a:alpha val="43137"/>
                  </a:srgbClr>
                </a:outerShdw>
              </a:effectLst>
              <a:latin typeface="+mn-lt"/>
            </a:rPr>
            <a:t>SSP2-4.5</a:t>
          </a:r>
          <a:r>
            <a:rPr lang="es-PA" sz="2800" dirty="0">
              <a:latin typeface="+mn-lt"/>
            </a:rPr>
            <a:t> – 267 mm / 0.27 m</a:t>
          </a:r>
        </a:p>
      </dgm:t>
    </dgm:pt>
    <dgm:pt modelId="{4E6C9B14-4A37-449E-9AE2-81CF0C341F86}" type="parTrans" cxnId="{07CA51D6-FAF2-4E77-9DC7-740E3E436567}">
      <dgm:prSet/>
      <dgm:spPr/>
      <dgm:t>
        <a:bodyPr/>
        <a:lstStyle/>
        <a:p>
          <a:endParaRPr lang="es-PA">
            <a:latin typeface="+mn-lt"/>
          </a:endParaRPr>
        </a:p>
      </dgm:t>
    </dgm:pt>
    <dgm:pt modelId="{4239BE73-1E61-4047-A074-324B816CE3A2}" type="sibTrans" cxnId="{07CA51D6-FAF2-4E77-9DC7-740E3E436567}">
      <dgm:prSet/>
      <dgm:spPr/>
      <dgm:t>
        <a:bodyPr/>
        <a:lstStyle/>
        <a:p>
          <a:endParaRPr lang="es-PA">
            <a:latin typeface="+mn-lt"/>
          </a:endParaRPr>
        </a:p>
      </dgm:t>
    </dgm:pt>
    <dgm:pt modelId="{AB2875C7-906E-4352-829F-A7E15A10ACB1}">
      <dgm:prSet phldrT="[Texto]"/>
      <dgm:spPr/>
      <dgm:t>
        <a:bodyPr/>
        <a:lstStyle/>
        <a:p>
          <a:r>
            <a:rPr lang="es-PA" dirty="0">
              <a:latin typeface="+mn-lt"/>
            </a:rPr>
            <a:t>Pacífico</a:t>
          </a:r>
        </a:p>
      </dgm:t>
    </dgm:pt>
    <dgm:pt modelId="{B485AAA1-D342-4D77-9322-4FD39CE88FD2}" type="parTrans" cxnId="{4D7B767E-285F-49CB-A6F9-762745592350}">
      <dgm:prSet/>
      <dgm:spPr/>
      <dgm:t>
        <a:bodyPr/>
        <a:lstStyle/>
        <a:p>
          <a:endParaRPr lang="es-PA">
            <a:latin typeface="+mn-lt"/>
          </a:endParaRPr>
        </a:p>
      </dgm:t>
    </dgm:pt>
    <dgm:pt modelId="{FEDA4CCE-EC3F-43C7-AB63-E97BAD6F6B0D}" type="sibTrans" cxnId="{4D7B767E-285F-49CB-A6F9-762745592350}">
      <dgm:prSet/>
      <dgm:spPr/>
      <dgm:t>
        <a:bodyPr/>
        <a:lstStyle/>
        <a:p>
          <a:endParaRPr lang="es-PA">
            <a:latin typeface="+mn-lt"/>
          </a:endParaRPr>
        </a:p>
      </dgm:t>
    </dgm:pt>
    <dgm:pt modelId="{E2C1E1F9-D294-4EEC-9D9C-B92555E82FB2}">
      <dgm:prSet phldrT="[Texto]" custT="1"/>
      <dgm:spPr/>
      <dgm:t>
        <a:bodyPr/>
        <a:lstStyle/>
        <a:p>
          <a:r>
            <a:rPr lang="es-PA" sz="2800" b="1" dirty="0">
              <a:effectLst>
                <a:outerShdw blurRad="38100" dist="38100" dir="2700000" algn="tl">
                  <a:srgbClr val="000000">
                    <a:alpha val="43137"/>
                  </a:srgbClr>
                </a:outerShdw>
              </a:effectLst>
              <a:latin typeface="+mn-lt"/>
            </a:rPr>
            <a:t>SSP2-4.5</a:t>
          </a:r>
          <a:r>
            <a:rPr lang="es-PA" sz="2800" dirty="0">
              <a:latin typeface="+mn-lt"/>
            </a:rPr>
            <a:t> – 192 mm / 0.19 m</a:t>
          </a:r>
        </a:p>
      </dgm:t>
    </dgm:pt>
    <dgm:pt modelId="{62D8EFCB-F27F-4FFD-B744-AB8C00492FEA}" type="parTrans" cxnId="{AFBF66B4-7D5D-4217-A3A1-F46024257C17}">
      <dgm:prSet/>
      <dgm:spPr/>
      <dgm:t>
        <a:bodyPr/>
        <a:lstStyle/>
        <a:p>
          <a:endParaRPr lang="es-PA">
            <a:latin typeface="+mn-lt"/>
          </a:endParaRPr>
        </a:p>
      </dgm:t>
    </dgm:pt>
    <dgm:pt modelId="{8A1BA5FB-89D0-4E39-80B7-096BECFF6D22}" type="sibTrans" cxnId="{AFBF66B4-7D5D-4217-A3A1-F46024257C17}">
      <dgm:prSet/>
      <dgm:spPr/>
      <dgm:t>
        <a:bodyPr/>
        <a:lstStyle/>
        <a:p>
          <a:endParaRPr lang="es-PA">
            <a:latin typeface="+mn-lt"/>
          </a:endParaRPr>
        </a:p>
      </dgm:t>
    </dgm:pt>
    <dgm:pt modelId="{FCFC00AB-5246-43B3-86BD-3C7A9CA35EC5}">
      <dgm:prSet phldrT="[Texto]" custT="1"/>
      <dgm:spPr/>
      <dgm:t>
        <a:bodyPr/>
        <a:lstStyle/>
        <a:p>
          <a:r>
            <a:rPr lang="es-PA" sz="2800" b="1" dirty="0">
              <a:effectLst>
                <a:outerShdw blurRad="38100" dist="38100" dir="2700000" algn="tl">
                  <a:srgbClr val="000000">
                    <a:alpha val="43137"/>
                  </a:srgbClr>
                </a:outerShdw>
              </a:effectLst>
              <a:latin typeface="+mn-lt"/>
            </a:rPr>
            <a:t>SSP5-8.5</a:t>
          </a:r>
          <a:r>
            <a:rPr lang="es-PA" sz="2800" dirty="0">
              <a:latin typeface="+mn-lt"/>
            </a:rPr>
            <a:t> – 296 mm / 0.30 m</a:t>
          </a:r>
        </a:p>
      </dgm:t>
    </dgm:pt>
    <dgm:pt modelId="{F88986EB-5CC2-4EF8-851A-3F3C13443DA7}" type="parTrans" cxnId="{7A499008-4957-4FE3-92A5-C8B461E76B08}">
      <dgm:prSet/>
      <dgm:spPr/>
      <dgm:t>
        <a:bodyPr/>
        <a:lstStyle/>
        <a:p>
          <a:endParaRPr lang="es-PA">
            <a:latin typeface="+mn-lt"/>
          </a:endParaRPr>
        </a:p>
      </dgm:t>
    </dgm:pt>
    <dgm:pt modelId="{91170500-14AE-43C7-B18E-CA04BC6401EB}" type="sibTrans" cxnId="{7A499008-4957-4FE3-92A5-C8B461E76B08}">
      <dgm:prSet/>
      <dgm:spPr/>
      <dgm:t>
        <a:bodyPr/>
        <a:lstStyle/>
        <a:p>
          <a:endParaRPr lang="es-PA">
            <a:latin typeface="+mn-lt"/>
          </a:endParaRPr>
        </a:p>
      </dgm:t>
    </dgm:pt>
    <dgm:pt modelId="{4DA99F1D-37A3-4041-B743-51C12620BF0A}">
      <dgm:prSet custT="1"/>
      <dgm:spPr/>
      <dgm:t>
        <a:bodyPr/>
        <a:lstStyle/>
        <a:p>
          <a:r>
            <a:rPr lang="es-PA" sz="2800" b="1" dirty="0">
              <a:effectLst>
                <a:outerShdw blurRad="38100" dist="38100" dir="2700000" algn="tl">
                  <a:srgbClr val="000000">
                    <a:alpha val="43137"/>
                  </a:srgbClr>
                </a:outerShdw>
              </a:effectLst>
              <a:latin typeface="+mn-lt"/>
            </a:rPr>
            <a:t>SSP5-8.5</a:t>
          </a:r>
          <a:r>
            <a:rPr lang="es-PA" sz="2800" dirty="0">
              <a:latin typeface="+mn-lt"/>
            </a:rPr>
            <a:t> – 224 mm / 0.22 m</a:t>
          </a:r>
        </a:p>
      </dgm:t>
    </dgm:pt>
    <dgm:pt modelId="{9B8A2E0C-05BD-48ED-8976-5E0CFE0783BA}" type="parTrans" cxnId="{FE8632C3-62DA-47AB-964C-878F698036A5}">
      <dgm:prSet/>
      <dgm:spPr/>
      <dgm:t>
        <a:bodyPr/>
        <a:lstStyle/>
        <a:p>
          <a:endParaRPr lang="es-PA">
            <a:latin typeface="+mn-lt"/>
          </a:endParaRPr>
        </a:p>
      </dgm:t>
    </dgm:pt>
    <dgm:pt modelId="{9F751FC8-AA56-4946-9841-739BEFBAF485}" type="sibTrans" cxnId="{FE8632C3-62DA-47AB-964C-878F698036A5}">
      <dgm:prSet/>
      <dgm:spPr/>
      <dgm:t>
        <a:bodyPr/>
        <a:lstStyle/>
        <a:p>
          <a:endParaRPr lang="es-PA">
            <a:latin typeface="+mn-lt"/>
          </a:endParaRPr>
        </a:p>
      </dgm:t>
    </dgm:pt>
    <dgm:pt modelId="{74F09070-8A3C-41C5-86BD-33D72B9A3885}">
      <dgm:prSet phldrT="[Texto]" custT="1"/>
      <dgm:spPr/>
      <dgm:t>
        <a:bodyPr/>
        <a:lstStyle/>
        <a:p>
          <a:endParaRPr lang="es-PA" sz="3200" dirty="0">
            <a:latin typeface="+mn-lt"/>
          </a:endParaRPr>
        </a:p>
      </dgm:t>
    </dgm:pt>
    <dgm:pt modelId="{ADFC9F39-4B53-4658-9FC9-BF06A2C2D5F4}" type="parTrans" cxnId="{2C0E57B9-0827-4EAC-87F0-3DAB7E7FA522}">
      <dgm:prSet/>
      <dgm:spPr/>
      <dgm:t>
        <a:bodyPr/>
        <a:lstStyle/>
        <a:p>
          <a:endParaRPr lang="es-PA">
            <a:latin typeface="+mn-lt"/>
          </a:endParaRPr>
        </a:p>
      </dgm:t>
    </dgm:pt>
    <dgm:pt modelId="{A098B7E6-CA05-4E0A-ABA6-9F8A9B7717E9}" type="sibTrans" cxnId="{2C0E57B9-0827-4EAC-87F0-3DAB7E7FA522}">
      <dgm:prSet/>
      <dgm:spPr/>
      <dgm:t>
        <a:bodyPr/>
        <a:lstStyle/>
        <a:p>
          <a:endParaRPr lang="es-PA">
            <a:latin typeface="+mn-lt"/>
          </a:endParaRPr>
        </a:p>
      </dgm:t>
    </dgm:pt>
    <dgm:pt modelId="{4246D93F-787F-40A0-AEC1-AF41FFE6C1A9}">
      <dgm:prSet phldrT="[Texto]" custT="1"/>
      <dgm:spPr/>
      <dgm:t>
        <a:bodyPr/>
        <a:lstStyle/>
        <a:p>
          <a:endParaRPr lang="es-PA" sz="3200" dirty="0">
            <a:latin typeface="+mn-lt"/>
          </a:endParaRPr>
        </a:p>
      </dgm:t>
    </dgm:pt>
    <dgm:pt modelId="{0605A2A8-3184-4F8A-9EC8-C021D0FBEAC8}" type="parTrans" cxnId="{CC2C2ACA-7CDE-4495-B1D3-BA94334611BD}">
      <dgm:prSet/>
      <dgm:spPr/>
      <dgm:t>
        <a:bodyPr/>
        <a:lstStyle/>
        <a:p>
          <a:endParaRPr lang="es-PA">
            <a:latin typeface="+mn-lt"/>
          </a:endParaRPr>
        </a:p>
      </dgm:t>
    </dgm:pt>
    <dgm:pt modelId="{D85F62DD-2BB5-4A13-8721-CA52A676B915}" type="sibTrans" cxnId="{CC2C2ACA-7CDE-4495-B1D3-BA94334611BD}">
      <dgm:prSet/>
      <dgm:spPr/>
      <dgm:t>
        <a:bodyPr/>
        <a:lstStyle/>
        <a:p>
          <a:endParaRPr lang="es-PA">
            <a:latin typeface="+mn-lt"/>
          </a:endParaRPr>
        </a:p>
      </dgm:t>
    </dgm:pt>
    <dgm:pt modelId="{82E44A35-C411-47DA-9E37-A5F2CF5EE66F}" type="pres">
      <dgm:prSet presAssocID="{2CCD3084-29ED-43F4-A311-7B2751D027D5}" presName="Name0" presStyleCnt="0">
        <dgm:presLayoutVars>
          <dgm:dir/>
          <dgm:animLvl val="lvl"/>
          <dgm:resizeHandles/>
        </dgm:presLayoutVars>
      </dgm:prSet>
      <dgm:spPr/>
      <dgm:t>
        <a:bodyPr/>
        <a:lstStyle/>
        <a:p>
          <a:endParaRPr lang="es-ES"/>
        </a:p>
      </dgm:t>
    </dgm:pt>
    <dgm:pt modelId="{7526F151-30CE-4923-8364-38593A4CCBE5}" type="pres">
      <dgm:prSet presAssocID="{B089F4A0-4C5B-47E7-AA45-7EB48A785CE0}" presName="linNode" presStyleCnt="0"/>
      <dgm:spPr/>
    </dgm:pt>
    <dgm:pt modelId="{4BB2BBB0-442D-4B81-A9DC-B502D7E8FE51}" type="pres">
      <dgm:prSet presAssocID="{B089F4A0-4C5B-47E7-AA45-7EB48A785CE0}" presName="parentShp" presStyleLbl="node1" presStyleIdx="0" presStyleCnt="2" custScaleX="174707">
        <dgm:presLayoutVars>
          <dgm:bulletEnabled val="1"/>
        </dgm:presLayoutVars>
      </dgm:prSet>
      <dgm:spPr/>
      <dgm:t>
        <a:bodyPr/>
        <a:lstStyle/>
        <a:p>
          <a:endParaRPr lang="es-ES"/>
        </a:p>
      </dgm:t>
    </dgm:pt>
    <dgm:pt modelId="{F330146F-6A72-418A-8365-73FDF2D80DF6}" type="pres">
      <dgm:prSet presAssocID="{B089F4A0-4C5B-47E7-AA45-7EB48A785CE0}" presName="childShp" presStyleLbl="bgAccFollowNode1" presStyleIdx="0" presStyleCnt="2" custScaleX="258586">
        <dgm:presLayoutVars>
          <dgm:bulletEnabled val="1"/>
        </dgm:presLayoutVars>
      </dgm:prSet>
      <dgm:spPr/>
      <dgm:t>
        <a:bodyPr/>
        <a:lstStyle/>
        <a:p>
          <a:endParaRPr lang="es-ES"/>
        </a:p>
      </dgm:t>
    </dgm:pt>
    <dgm:pt modelId="{B9ACC278-FC44-4B63-8892-860331A3B1EA}" type="pres">
      <dgm:prSet presAssocID="{C62AEDA9-DF6F-4A90-B9F9-CBF4DF42FEBB}" presName="spacing" presStyleCnt="0"/>
      <dgm:spPr/>
    </dgm:pt>
    <dgm:pt modelId="{CF0630D5-EB5B-4F2D-B025-5C5DC3D59BA1}" type="pres">
      <dgm:prSet presAssocID="{AB2875C7-906E-4352-829F-A7E15A10ACB1}" presName="linNode" presStyleCnt="0"/>
      <dgm:spPr/>
    </dgm:pt>
    <dgm:pt modelId="{70783A2E-AC4C-4689-9708-6A24EE52E28F}" type="pres">
      <dgm:prSet presAssocID="{AB2875C7-906E-4352-829F-A7E15A10ACB1}" presName="parentShp" presStyleLbl="node1" presStyleIdx="1" presStyleCnt="2">
        <dgm:presLayoutVars>
          <dgm:bulletEnabled val="1"/>
        </dgm:presLayoutVars>
      </dgm:prSet>
      <dgm:spPr/>
      <dgm:t>
        <a:bodyPr/>
        <a:lstStyle/>
        <a:p>
          <a:endParaRPr lang="es-ES"/>
        </a:p>
      </dgm:t>
    </dgm:pt>
    <dgm:pt modelId="{EA291DBD-8840-43F8-888F-4D67E1CA7ED7}" type="pres">
      <dgm:prSet presAssocID="{AB2875C7-906E-4352-829F-A7E15A10ACB1}" presName="childShp" presStyleLbl="bgAccFollowNode1" presStyleIdx="1" presStyleCnt="2" custScaleX="149522">
        <dgm:presLayoutVars>
          <dgm:bulletEnabled val="1"/>
        </dgm:presLayoutVars>
      </dgm:prSet>
      <dgm:spPr/>
      <dgm:t>
        <a:bodyPr/>
        <a:lstStyle/>
        <a:p>
          <a:endParaRPr lang="es-ES"/>
        </a:p>
      </dgm:t>
    </dgm:pt>
  </dgm:ptLst>
  <dgm:cxnLst>
    <dgm:cxn modelId="{810B1644-6148-44B3-8A5C-6DEFCB1671C8}" srcId="{2CCD3084-29ED-43F4-A311-7B2751D027D5}" destId="{B089F4A0-4C5B-47E7-AA45-7EB48A785CE0}" srcOrd="0" destOrd="0" parTransId="{156DADDC-2E41-405D-AF48-633DEBA6271D}" sibTransId="{C62AEDA9-DF6F-4A90-B9F9-CBF4DF42FEBB}"/>
    <dgm:cxn modelId="{CAD89A8A-91BA-4487-80CE-33FC68E5E2C2}" type="presOf" srcId="{AB2875C7-906E-4352-829F-A7E15A10ACB1}" destId="{70783A2E-AC4C-4689-9708-6A24EE52E28F}" srcOrd="0" destOrd="0" presId="urn:microsoft.com/office/officeart/2005/8/layout/vList6"/>
    <dgm:cxn modelId="{7F481A7E-1901-485A-AC09-062F623EE42F}" type="presOf" srcId="{4246D93F-787F-40A0-AEC1-AF41FFE6C1A9}" destId="{EA291DBD-8840-43F8-888F-4D67E1CA7ED7}" srcOrd="0" destOrd="0" presId="urn:microsoft.com/office/officeart/2005/8/layout/vList6"/>
    <dgm:cxn modelId="{7A499008-4957-4FE3-92A5-C8B461E76B08}" srcId="{B089F4A0-4C5B-47E7-AA45-7EB48A785CE0}" destId="{FCFC00AB-5246-43B3-86BD-3C7A9CA35EC5}" srcOrd="2" destOrd="0" parTransId="{F88986EB-5CC2-4EF8-851A-3F3C13443DA7}" sibTransId="{91170500-14AE-43C7-B18E-CA04BC6401EB}"/>
    <dgm:cxn modelId="{A1C20CE2-6AF2-4BE1-9D26-622E27411B08}" type="presOf" srcId="{E2C1E1F9-D294-4EEC-9D9C-B92555E82FB2}" destId="{EA291DBD-8840-43F8-888F-4D67E1CA7ED7}" srcOrd="0" destOrd="1" presId="urn:microsoft.com/office/officeart/2005/8/layout/vList6"/>
    <dgm:cxn modelId="{4D7B767E-285F-49CB-A6F9-762745592350}" srcId="{2CCD3084-29ED-43F4-A311-7B2751D027D5}" destId="{AB2875C7-906E-4352-829F-A7E15A10ACB1}" srcOrd="1" destOrd="0" parTransId="{B485AAA1-D342-4D77-9322-4FD39CE88FD2}" sibTransId="{FEDA4CCE-EC3F-43C7-AB63-E97BAD6F6B0D}"/>
    <dgm:cxn modelId="{FE8632C3-62DA-47AB-964C-878F698036A5}" srcId="{AB2875C7-906E-4352-829F-A7E15A10ACB1}" destId="{4DA99F1D-37A3-4041-B743-51C12620BF0A}" srcOrd="2" destOrd="0" parTransId="{9B8A2E0C-05BD-48ED-8976-5E0CFE0783BA}" sibTransId="{9F751FC8-AA56-4946-9841-739BEFBAF485}"/>
    <dgm:cxn modelId="{E871B6C0-C0F5-4270-B2E3-9E3C1CB08644}" type="presOf" srcId="{4DA99F1D-37A3-4041-B743-51C12620BF0A}" destId="{EA291DBD-8840-43F8-888F-4D67E1CA7ED7}" srcOrd="0" destOrd="2" presId="urn:microsoft.com/office/officeart/2005/8/layout/vList6"/>
    <dgm:cxn modelId="{2535205F-0B3F-4D2D-B014-1343872D7DC3}" type="presOf" srcId="{74F09070-8A3C-41C5-86BD-33D72B9A3885}" destId="{F330146F-6A72-418A-8365-73FDF2D80DF6}" srcOrd="0" destOrd="0" presId="urn:microsoft.com/office/officeart/2005/8/layout/vList6"/>
    <dgm:cxn modelId="{AE838C7E-8079-4D46-94B7-308BB5DDD7FA}" type="presOf" srcId="{FCFC00AB-5246-43B3-86BD-3C7A9CA35EC5}" destId="{F330146F-6A72-418A-8365-73FDF2D80DF6}" srcOrd="0" destOrd="2" presId="urn:microsoft.com/office/officeart/2005/8/layout/vList6"/>
    <dgm:cxn modelId="{3DEB4C18-3A58-4A1C-AC17-348B7508C7D9}" type="presOf" srcId="{B089F4A0-4C5B-47E7-AA45-7EB48A785CE0}" destId="{4BB2BBB0-442D-4B81-A9DC-B502D7E8FE51}" srcOrd="0" destOrd="0" presId="urn:microsoft.com/office/officeart/2005/8/layout/vList6"/>
    <dgm:cxn modelId="{07CA51D6-FAF2-4E77-9DC7-740E3E436567}" srcId="{B089F4A0-4C5B-47E7-AA45-7EB48A785CE0}" destId="{5680FCCE-1602-47B8-B0C5-65ACED7C0E5D}" srcOrd="1" destOrd="0" parTransId="{4E6C9B14-4A37-449E-9AE2-81CF0C341F86}" sibTransId="{4239BE73-1E61-4047-A074-324B816CE3A2}"/>
    <dgm:cxn modelId="{98DEF4C2-E082-47FC-B812-9C484BBB3707}" type="presOf" srcId="{5680FCCE-1602-47B8-B0C5-65ACED7C0E5D}" destId="{F330146F-6A72-418A-8365-73FDF2D80DF6}" srcOrd="0" destOrd="1" presId="urn:microsoft.com/office/officeart/2005/8/layout/vList6"/>
    <dgm:cxn modelId="{9B4FAB70-416C-48DB-B6E3-73835DA8F4BD}" type="presOf" srcId="{2CCD3084-29ED-43F4-A311-7B2751D027D5}" destId="{82E44A35-C411-47DA-9E37-A5F2CF5EE66F}" srcOrd="0" destOrd="0" presId="urn:microsoft.com/office/officeart/2005/8/layout/vList6"/>
    <dgm:cxn modelId="{2C0E57B9-0827-4EAC-87F0-3DAB7E7FA522}" srcId="{B089F4A0-4C5B-47E7-AA45-7EB48A785CE0}" destId="{74F09070-8A3C-41C5-86BD-33D72B9A3885}" srcOrd="0" destOrd="0" parTransId="{ADFC9F39-4B53-4658-9FC9-BF06A2C2D5F4}" sibTransId="{A098B7E6-CA05-4E0A-ABA6-9F8A9B7717E9}"/>
    <dgm:cxn modelId="{AFBF66B4-7D5D-4217-A3A1-F46024257C17}" srcId="{AB2875C7-906E-4352-829F-A7E15A10ACB1}" destId="{E2C1E1F9-D294-4EEC-9D9C-B92555E82FB2}" srcOrd="1" destOrd="0" parTransId="{62D8EFCB-F27F-4FFD-B744-AB8C00492FEA}" sibTransId="{8A1BA5FB-89D0-4E39-80B7-096BECFF6D22}"/>
    <dgm:cxn modelId="{CC2C2ACA-7CDE-4495-B1D3-BA94334611BD}" srcId="{AB2875C7-906E-4352-829F-A7E15A10ACB1}" destId="{4246D93F-787F-40A0-AEC1-AF41FFE6C1A9}" srcOrd="0" destOrd="0" parTransId="{0605A2A8-3184-4F8A-9EC8-C021D0FBEAC8}" sibTransId="{D85F62DD-2BB5-4A13-8721-CA52A676B915}"/>
    <dgm:cxn modelId="{3ADEC802-CEE4-4372-897B-53D341897BCE}" type="presParOf" srcId="{82E44A35-C411-47DA-9E37-A5F2CF5EE66F}" destId="{7526F151-30CE-4923-8364-38593A4CCBE5}" srcOrd="0" destOrd="0" presId="urn:microsoft.com/office/officeart/2005/8/layout/vList6"/>
    <dgm:cxn modelId="{AC8C3028-101C-4E5F-97F9-F20AEDD726DF}" type="presParOf" srcId="{7526F151-30CE-4923-8364-38593A4CCBE5}" destId="{4BB2BBB0-442D-4B81-A9DC-B502D7E8FE51}" srcOrd="0" destOrd="0" presId="urn:microsoft.com/office/officeart/2005/8/layout/vList6"/>
    <dgm:cxn modelId="{441E592C-C59C-49CC-9C13-2FEB41A03FEE}" type="presParOf" srcId="{7526F151-30CE-4923-8364-38593A4CCBE5}" destId="{F330146F-6A72-418A-8365-73FDF2D80DF6}" srcOrd="1" destOrd="0" presId="urn:microsoft.com/office/officeart/2005/8/layout/vList6"/>
    <dgm:cxn modelId="{EB8231A4-8B44-48A9-8CD3-3ADA421459F9}" type="presParOf" srcId="{82E44A35-C411-47DA-9E37-A5F2CF5EE66F}" destId="{B9ACC278-FC44-4B63-8892-860331A3B1EA}" srcOrd="1" destOrd="0" presId="urn:microsoft.com/office/officeart/2005/8/layout/vList6"/>
    <dgm:cxn modelId="{0A7C6451-6C30-40B3-A899-1CB920D2F8F6}" type="presParOf" srcId="{82E44A35-C411-47DA-9E37-A5F2CF5EE66F}" destId="{CF0630D5-EB5B-4F2D-B025-5C5DC3D59BA1}" srcOrd="2" destOrd="0" presId="urn:microsoft.com/office/officeart/2005/8/layout/vList6"/>
    <dgm:cxn modelId="{127915CD-51A7-49DE-B544-C02482F1BA90}" type="presParOf" srcId="{CF0630D5-EB5B-4F2D-B025-5C5DC3D59BA1}" destId="{70783A2E-AC4C-4689-9708-6A24EE52E28F}" srcOrd="0" destOrd="0" presId="urn:microsoft.com/office/officeart/2005/8/layout/vList6"/>
    <dgm:cxn modelId="{9B426E00-E479-49AE-948D-8B0CA1FB6A2E}" type="presParOf" srcId="{CF0630D5-EB5B-4F2D-B025-5C5DC3D59BA1}" destId="{EA291DBD-8840-43F8-888F-4D67E1CA7ED7}" srcOrd="1" destOrd="0" presId="urn:microsoft.com/office/officeart/2005/8/layout/vList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BFFDE-5063-4978-AD06-49AFF2C7AFC3}" type="doc">
      <dgm:prSet loTypeId="urn:microsoft.com/office/officeart/2005/8/layout/bList2" loCatId="list" qsTypeId="urn:microsoft.com/office/officeart/2005/8/quickstyle/simple1" qsCatId="simple" csTypeId="urn:microsoft.com/office/officeart/2005/8/colors/accent1_2" csCatId="accent1" phldr="1"/>
      <dgm:spPr/>
    </dgm:pt>
    <dgm:pt modelId="{0E5FF409-71F0-4761-A179-BC60290103AA}">
      <dgm:prSet phldrT="[Texto]"/>
      <dgm:spPr/>
      <dgm:t>
        <a:bodyPr/>
        <a:lstStyle/>
        <a:p>
          <a:pPr>
            <a:buNone/>
          </a:pPr>
          <a:r>
            <a:rPr lang="es-PA" dirty="0"/>
            <a:t>Compartieron información y datos relevantes para el estudio.</a:t>
          </a:r>
        </a:p>
      </dgm:t>
    </dgm:pt>
    <dgm:pt modelId="{EC2629A8-B2BA-4F9C-8739-BEF361D91010}" type="parTrans" cxnId="{A012DE83-96C1-4E78-9510-182E3B438008}">
      <dgm:prSet/>
      <dgm:spPr/>
      <dgm:t>
        <a:bodyPr/>
        <a:lstStyle/>
        <a:p>
          <a:endParaRPr lang="es-PA"/>
        </a:p>
      </dgm:t>
    </dgm:pt>
    <dgm:pt modelId="{9C18B43C-211C-43A8-A4AD-01B4D8248623}" type="sibTrans" cxnId="{A012DE83-96C1-4E78-9510-182E3B438008}">
      <dgm:prSet/>
      <dgm:spPr/>
      <dgm:t>
        <a:bodyPr/>
        <a:lstStyle/>
        <a:p>
          <a:endParaRPr lang="es-PA"/>
        </a:p>
      </dgm:t>
    </dgm:pt>
    <dgm:pt modelId="{A5BA55D7-A7F6-4534-8C1E-A56866E18DC5}">
      <dgm:prSet phldrT="[Texto]"/>
      <dgm:spPr/>
      <dgm:t>
        <a:bodyPr/>
        <a:lstStyle/>
        <a:p>
          <a:r>
            <a:rPr lang="es-PA" dirty="0"/>
            <a:t>Revisión y validación de los productos.</a:t>
          </a:r>
        </a:p>
      </dgm:t>
    </dgm:pt>
    <dgm:pt modelId="{56E96EC4-BBE2-46BC-A817-E81D663EF631}" type="parTrans" cxnId="{9614E1FB-8E17-4A56-9897-57C0218B3124}">
      <dgm:prSet/>
      <dgm:spPr/>
      <dgm:t>
        <a:bodyPr/>
        <a:lstStyle/>
        <a:p>
          <a:endParaRPr lang="es-PA"/>
        </a:p>
      </dgm:t>
    </dgm:pt>
    <dgm:pt modelId="{ED17A069-E453-4F9A-BB65-6327BACDEA6C}" type="sibTrans" cxnId="{9614E1FB-8E17-4A56-9897-57C0218B3124}">
      <dgm:prSet/>
      <dgm:spPr/>
      <dgm:t>
        <a:bodyPr/>
        <a:lstStyle/>
        <a:p>
          <a:endParaRPr lang="es-PA"/>
        </a:p>
      </dgm:t>
    </dgm:pt>
    <dgm:pt modelId="{76C31412-D212-44C1-ACC1-F665C12D432C}">
      <dgm:prSet/>
      <dgm:spPr/>
      <dgm:t>
        <a:bodyPr/>
        <a:lstStyle/>
        <a:p>
          <a:r>
            <a:rPr lang="es-PA" dirty="0"/>
            <a:t>SINAPROC</a:t>
          </a:r>
        </a:p>
      </dgm:t>
    </dgm:pt>
    <dgm:pt modelId="{806EFCFF-1C0F-4AE9-B1C6-E8F69F8C539C}" type="parTrans" cxnId="{0F22351C-9AD7-4CBD-A2FB-44FFAFB3838F}">
      <dgm:prSet/>
      <dgm:spPr/>
      <dgm:t>
        <a:bodyPr/>
        <a:lstStyle/>
        <a:p>
          <a:endParaRPr lang="es-PA"/>
        </a:p>
      </dgm:t>
    </dgm:pt>
    <dgm:pt modelId="{A91147BF-D57A-4773-BE6A-03257ECBDCBB}" type="sibTrans" cxnId="{0F22351C-9AD7-4CBD-A2FB-44FFAFB3838F}">
      <dgm:prSet/>
      <dgm:spPr/>
      <dgm:t>
        <a:bodyPr/>
        <a:lstStyle/>
        <a:p>
          <a:endParaRPr lang="es-PA"/>
        </a:p>
      </dgm:t>
    </dgm:pt>
    <dgm:pt modelId="{7784DEA6-BFF7-465C-8E21-E1F2B2D8B9B7}">
      <dgm:prSet/>
      <dgm:spPr/>
      <dgm:t>
        <a:bodyPr/>
        <a:lstStyle/>
        <a:p>
          <a:r>
            <a:rPr lang="es-PA" dirty="0"/>
            <a:t>AMP</a:t>
          </a:r>
        </a:p>
      </dgm:t>
    </dgm:pt>
    <dgm:pt modelId="{D3569165-677F-43D2-A5F9-0990D269C3A7}" type="parTrans" cxnId="{2BB5C0D8-D4D1-436F-9D8F-A490C20E4E16}">
      <dgm:prSet/>
      <dgm:spPr/>
      <dgm:t>
        <a:bodyPr/>
        <a:lstStyle/>
        <a:p>
          <a:endParaRPr lang="es-PA"/>
        </a:p>
      </dgm:t>
    </dgm:pt>
    <dgm:pt modelId="{B9092218-65B0-4EB9-AAC6-7B6511E51647}" type="sibTrans" cxnId="{2BB5C0D8-D4D1-436F-9D8F-A490C20E4E16}">
      <dgm:prSet/>
      <dgm:spPr/>
      <dgm:t>
        <a:bodyPr/>
        <a:lstStyle/>
        <a:p>
          <a:endParaRPr lang="es-PA"/>
        </a:p>
      </dgm:t>
    </dgm:pt>
    <dgm:pt modelId="{58BC5261-95BC-47F9-A8C1-5A2C61A3BE9E}">
      <dgm:prSet/>
      <dgm:spPr/>
      <dgm:t>
        <a:bodyPr/>
        <a:lstStyle/>
        <a:p>
          <a:r>
            <a:rPr lang="es-PA" dirty="0"/>
            <a:t>ANATI</a:t>
          </a:r>
        </a:p>
      </dgm:t>
    </dgm:pt>
    <dgm:pt modelId="{2E39C278-2FBE-464E-885B-069263093470}" type="parTrans" cxnId="{64BE9A93-C938-439D-BC48-E8C51F531E33}">
      <dgm:prSet/>
      <dgm:spPr/>
      <dgm:t>
        <a:bodyPr/>
        <a:lstStyle/>
        <a:p>
          <a:endParaRPr lang="es-PA"/>
        </a:p>
      </dgm:t>
    </dgm:pt>
    <dgm:pt modelId="{ECD21C30-8DA7-480C-8D9B-F17494DF2908}" type="sibTrans" cxnId="{64BE9A93-C938-439D-BC48-E8C51F531E33}">
      <dgm:prSet/>
      <dgm:spPr/>
      <dgm:t>
        <a:bodyPr/>
        <a:lstStyle/>
        <a:p>
          <a:endParaRPr lang="es-PA"/>
        </a:p>
      </dgm:t>
    </dgm:pt>
    <dgm:pt modelId="{136DB38A-4C49-405F-9B8A-99B47A78BF32}">
      <dgm:prSet/>
      <dgm:spPr/>
      <dgm:t>
        <a:bodyPr/>
        <a:lstStyle/>
        <a:p>
          <a:r>
            <a:rPr lang="es-PA" dirty="0"/>
            <a:t>Tommy Guardia</a:t>
          </a:r>
        </a:p>
      </dgm:t>
    </dgm:pt>
    <dgm:pt modelId="{0B5AD9E2-CF35-4F8D-A792-3D36077A4B70}" type="parTrans" cxnId="{89B7255C-8EA7-4F72-BD6F-E4A9262C64EE}">
      <dgm:prSet/>
      <dgm:spPr/>
      <dgm:t>
        <a:bodyPr/>
        <a:lstStyle/>
        <a:p>
          <a:endParaRPr lang="es-PA"/>
        </a:p>
      </dgm:t>
    </dgm:pt>
    <dgm:pt modelId="{9872D063-AA63-481A-9BE9-AB7A097A5611}" type="sibTrans" cxnId="{89B7255C-8EA7-4F72-BD6F-E4A9262C64EE}">
      <dgm:prSet/>
      <dgm:spPr/>
      <dgm:t>
        <a:bodyPr/>
        <a:lstStyle/>
        <a:p>
          <a:endParaRPr lang="es-PA"/>
        </a:p>
      </dgm:t>
    </dgm:pt>
    <dgm:pt modelId="{4986E28B-87DA-448A-802E-FF546426BBF8}">
      <dgm:prSet/>
      <dgm:spPr/>
      <dgm:t>
        <a:bodyPr/>
        <a:lstStyle/>
        <a:p>
          <a:r>
            <a:rPr lang="es-PA" dirty="0"/>
            <a:t>ETESA</a:t>
          </a:r>
        </a:p>
      </dgm:t>
    </dgm:pt>
    <dgm:pt modelId="{C53C0CD9-D406-4014-8881-CAEAF3EE2F00}" type="parTrans" cxnId="{15B2815D-999C-494D-AB3E-23E2B52A43E0}">
      <dgm:prSet/>
      <dgm:spPr/>
      <dgm:t>
        <a:bodyPr/>
        <a:lstStyle/>
        <a:p>
          <a:endParaRPr lang="es-PA"/>
        </a:p>
      </dgm:t>
    </dgm:pt>
    <dgm:pt modelId="{EE8C9440-ACF2-4D36-B1A0-C9860D5490F1}" type="sibTrans" cxnId="{15B2815D-999C-494D-AB3E-23E2B52A43E0}">
      <dgm:prSet/>
      <dgm:spPr/>
      <dgm:t>
        <a:bodyPr/>
        <a:lstStyle/>
        <a:p>
          <a:endParaRPr lang="es-PA"/>
        </a:p>
      </dgm:t>
    </dgm:pt>
    <dgm:pt modelId="{1073E7DD-AAA5-49B5-9011-82CE058055B5}">
      <dgm:prSet/>
      <dgm:spPr/>
      <dgm:t>
        <a:bodyPr/>
        <a:lstStyle/>
        <a:p>
          <a:r>
            <a:rPr lang="es-PA" dirty="0"/>
            <a:t>UTP</a:t>
          </a:r>
        </a:p>
      </dgm:t>
    </dgm:pt>
    <dgm:pt modelId="{16233D55-7FE0-4BA5-9C13-7963666ACBDC}" type="parTrans" cxnId="{B893820D-F20E-45C2-924A-73D755150EDA}">
      <dgm:prSet/>
      <dgm:spPr/>
      <dgm:t>
        <a:bodyPr/>
        <a:lstStyle/>
        <a:p>
          <a:endParaRPr lang="es-PA"/>
        </a:p>
      </dgm:t>
    </dgm:pt>
    <dgm:pt modelId="{93A80BAE-8C26-4F75-9D58-8190AB9FC1CD}" type="sibTrans" cxnId="{B893820D-F20E-45C2-924A-73D755150EDA}">
      <dgm:prSet/>
      <dgm:spPr/>
      <dgm:t>
        <a:bodyPr/>
        <a:lstStyle/>
        <a:p>
          <a:endParaRPr lang="es-PA"/>
        </a:p>
      </dgm:t>
    </dgm:pt>
    <dgm:pt modelId="{08A5F5A0-D005-4450-9FCB-7EAD8B097917}">
      <dgm:prSet/>
      <dgm:spPr/>
      <dgm:t>
        <a:bodyPr/>
        <a:lstStyle/>
        <a:p>
          <a:r>
            <a:rPr lang="es-PA" dirty="0"/>
            <a:t>UP</a:t>
          </a:r>
        </a:p>
      </dgm:t>
    </dgm:pt>
    <dgm:pt modelId="{9155754D-DB25-4496-B9EF-81A02CBE6295}" type="parTrans" cxnId="{5C4F4BEE-11D1-4779-B269-83D508C87C00}">
      <dgm:prSet/>
      <dgm:spPr/>
      <dgm:t>
        <a:bodyPr/>
        <a:lstStyle/>
        <a:p>
          <a:endParaRPr lang="es-PA"/>
        </a:p>
      </dgm:t>
    </dgm:pt>
    <dgm:pt modelId="{76D817D9-FA4F-428F-8706-66A90D3E4639}" type="sibTrans" cxnId="{5C4F4BEE-11D1-4779-B269-83D508C87C00}">
      <dgm:prSet/>
      <dgm:spPr/>
      <dgm:t>
        <a:bodyPr/>
        <a:lstStyle/>
        <a:p>
          <a:endParaRPr lang="es-PA"/>
        </a:p>
      </dgm:t>
    </dgm:pt>
    <dgm:pt modelId="{A8228578-CC05-4468-A44D-AFF67A013040}">
      <dgm:prSet/>
      <dgm:spPr/>
      <dgm:t>
        <a:bodyPr/>
        <a:lstStyle/>
        <a:p>
          <a:r>
            <a:rPr lang="es-PA" dirty="0"/>
            <a:t>UMIP</a:t>
          </a:r>
        </a:p>
      </dgm:t>
    </dgm:pt>
    <dgm:pt modelId="{ACE69633-15B8-42D4-BBD5-3CAFA16CDBE5}" type="parTrans" cxnId="{7735AEE2-C561-4035-90FC-544F7359B03B}">
      <dgm:prSet/>
      <dgm:spPr/>
      <dgm:t>
        <a:bodyPr/>
        <a:lstStyle/>
        <a:p>
          <a:endParaRPr lang="es-PA"/>
        </a:p>
      </dgm:t>
    </dgm:pt>
    <dgm:pt modelId="{6382D3E0-3A0A-4DC0-B764-F40A144F1F08}" type="sibTrans" cxnId="{7735AEE2-C561-4035-90FC-544F7359B03B}">
      <dgm:prSet/>
      <dgm:spPr/>
      <dgm:t>
        <a:bodyPr/>
        <a:lstStyle/>
        <a:p>
          <a:endParaRPr lang="es-PA"/>
        </a:p>
      </dgm:t>
    </dgm:pt>
    <dgm:pt modelId="{0AF56157-D00B-403F-AD62-3DC144E9731A}">
      <dgm:prSet/>
      <dgm:spPr/>
      <dgm:t>
        <a:bodyPr/>
        <a:lstStyle/>
        <a:p>
          <a:r>
            <a:rPr lang="es-PA" dirty="0"/>
            <a:t>Mar Viva</a:t>
          </a:r>
        </a:p>
      </dgm:t>
    </dgm:pt>
    <dgm:pt modelId="{993FEBA2-7C7E-4F76-937C-C24551281320}" type="parTrans" cxnId="{95510617-AC65-4171-8BFC-F74F3797D8B9}">
      <dgm:prSet/>
      <dgm:spPr/>
      <dgm:t>
        <a:bodyPr/>
        <a:lstStyle/>
        <a:p>
          <a:endParaRPr lang="es-PA"/>
        </a:p>
      </dgm:t>
    </dgm:pt>
    <dgm:pt modelId="{E0B3D6DD-F724-4562-A1B1-6322BD5E97CD}" type="sibTrans" cxnId="{95510617-AC65-4171-8BFC-F74F3797D8B9}">
      <dgm:prSet/>
      <dgm:spPr/>
      <dgm:t>
        <a:bodyPr/>
        <a:lstStyle/>
        <a:p>
          <a:endParaRPr lang="es-PA"/>
        </a:p>
      </dgm:t>
    </dgm:pt>
    <dgm:pt modelId="{BCF01EF1-0044-4929-8EB6-15866CF87468}">
      <dgm:prSet/>
      <dgm:spPr/>
      <dgm:t>
        <a:bodyPr/>
        <a:lstStyle/>
        <a:p>
          <a:r>
            <a:rPr lang="es-PA" dirty="0"/>
            <a:t>Aeronáutica Civil</a:t>
          </a:r>
        </a:p>
      </dgm:t>
    </dgm:pt>
    <dgm:pt modelId="{0905CAAE-CB43-42C0-87F8-5D3F4978177A}" type="parTrans" cxnId="{D718DAE7-805C-4697-B2B4-416EE727C042}">
      <dgm:prSet/>
      <dgm:spPr/>
      <dgm:t>
        <a:bodyPr/>
        <a:lstStyle/>
        <a:p>
          <a:endParaRPr lang="es-PA"/>
        </a:p>
      </dgm:t>
    </dgm:pt>
    <dgm:pt modelId="{A05F0A81-F246-40BD-ACD3-5AB88D736EDE}" type="sibTrans" cxnId="{D718DAE7-805C-4697-B2B4-416EE727C042}">
      <dgm:prSet/>
      <dgm:spPr/>
      <dgm:t>
        <a:bodyPr/>
        <a:lstStyle/>
        <a:p>
          <a:endParaRPr lang="es-PA"/>
        </a:p>
      </dgm:t>
    </dgm:pt>
    <dgm:pt modelId="{74AB3647-A362-4F79-BBD5-6740C9BFBB6D}">
      <dgm:prSet/>
      <dgm:spPr/>
      <dgm:t>
        <a:bodyPr/>
        <a:lstStyle/>
        <a:p>
          <a:r>
            <a:rPr lang="es-PA" dirty="0"/>
            <a:t>Ministerio de Ambiente</a:t>
          </a:r>
        </a:p>
      </dgm:t>
    </dgm:pt>
    <dgm:pt modelId="{3BB43776-6192-454B-8FD9-634A08FBFB06}" type="parTrans" cxnId="{BB490712-91FF-466A-88F6-052E35846A99}">
      <dgm:prSet/>
      <dgm:spPr/>
      <dgm:t>
        <a:bodyPr/>
        <a:lstStyle/>
        <a:p>
          <a:endParaRPr lang="es-PA"/>
        </a:p>
      </dgm:t>
    </dgm:pt>
    <dgm:pt modelId="{4009782C-B1A5-44D9-8F34-6B127D85B294}" type="sibTrans" cxnId="{BB490712-91FF-466A-88F6-052E35846A99}">
      <dgm:prSet/>
      <dgm:spPr/>
      <dgm:t>
        <a:bodyPr/>
        <a:lstStyle/>
        <a:p>
          <a:endParaRPr lang="es-PA"/>
        </a:p>
      </dgm:t>
    </dgm:pt>
    <dgm:pt modelId="{8A972A8F-F600-4B3B-83CB-A65674E88730}">
      <dgm:prSet/>
      <dgm:spPr/>
      <dgm:t>
        <a:bodyPr/>
        <a:lstStyle/>
        <a:p>
          <a:r>
            <a:rPr lang="es-PA" b="0" i="0" dirty="0"/>
            <a:t>Centro de Investigaciones Hidráulicas e Hidrotecnias / Universidad Tecnológica de Panamá.</a:t>
          </a:r>
          <a:endParaRPr lang="es-PA" dirty="0"/>
        </a:p>
      </dgm:t>
    </dgm:pt>
    <dgm:pt modelId="{B4DB5621-5859-406E-BA6F-BD5479F83ED9}" type="parTrans" cxnId="{C71E7684-6CC8-4235-9D61-E8D009D5C62A}">
      <dgm:prSet/>
      <dgm:spPr/>
      <dgm:t>
        <a:bodyPr/>
        <a:lstStyle/>
        <a:p>
          <a:endParaRPr lang="es-PA"/>
        </a:p>
      </dgm:t>
    </dgm:pt>
    <dgm:pt modelId="{0DBA0BE6-5BBA-4E06-A64C-1EA4348F1D3C}" type="sibTrans" cxnId="{C71E7684-6CC8-4235-9D61-E8D009D5C62A}">
      <dgm:prSet/>
      <dgm:spPr/>
      <dgm:t>
        <a:bodyPr/>
        <a:lstStyle/>
        <a:p>
          <a:endParaRPr lang="es-PA"/>
        </a:p>
      </dgm:t>
    </dgm:pt>
    <dgm:pt modelId="{8836AD61-91EE-4B77-A116-0FBDFDF1E781}">
      <dgm:prSet/>
      <dgm:spPr/>
      <dgm:t>
        <a:bodyPr/>
        <a:lstStyle/>
        <a:p>
          <a:r>
            <a:rPr lang="es-PA" dirty="0"/>
            <a:t>Ministerio de Ambiente / Dirección de Cambio Climático / Dirección de Información Ambiental / Dirección de Costas y Mares.</a:t>
          </a:r>
        </a:p>
      </dgm:t>
    </dgm:pt>
    <dgm:pt modelId="{B063C8B2-62A4-4269-828A-9AAA64E58927}" type="parTrans" cxnId="{DED3E8E9-AB35-40A0-818E-5F560F683D3A}">
      <dgm:prSet/>
      <dgm:spPr/>
      <dgm:t>
        <a:bodyPr/>
        <a:lstStyle/>
        <a:p>
          <a:endParaRPr lang="es-PA"/>
        </a:p>
      </dgm:t>
    </dgm:pt>
    <dgm:pt modelId="{87F60EC6-A581-479B-8566-A0152C66CE24}" type="sibTrans" cxnId="{DED3E8E9-AB35-40A0-818E-5F560F683D3A}">
      <dgm:prSet/>
      <dgm:spPr/>
      <dgm:t>
        <a:bodyPr/>
        <a:lstStyle/>
        <a:p>
          <a:endParaRPr lang="es-PA"/>
        </a:p>
      </dgm:t>
    </dgm:pt>
    <dgm:pt modelId="{DF7FD623-61F4-46CD-8C85-B559F0CBACC2}" type="pres">
      <dgm:prSet presAssocID="{604BFFDE-5063-4978-AD06-49AFF2C7AFC3}" presName="diagram" presStyleCnt="0">
        <dgm:presLayoutVars>
          <dgm:dir/>
          <dgm:animLvl val="lvl"/>
          <dgm:resizeHandles val="exact"/>
        </dgm:presLayoutVars>
      </dgm:prSet>
      <dgm:spPr/>
    </dgm:pt>
    <dgm:pt modelId="{16C093FA-0E78-4766-982E-C6D09D05AFC3}" type="pres">
      <dgm:prSet presAssocID="{0E5FF409-71F0-4761-A179-BC60290103AA}" presName="compNode" presStyleCnt="0"/>
      <dgm:spPr/>
    </dgm:pt>
    <dgm:pt modelId="{8ABBD927-B1C5-47B7-857D-B349C3FE448C}" type="pres">
      <dgm:prSet presAssocID="{0E5FF409-71F0-4761-A179-BC60290103AA}" presName="childRect" presStyleLbl="bgAcc1" presStyleIdx="0" presStyleCnt="2" custScaleY="128754" custLinFactNeighborX="-41" custLinFactNeighborY="-15070">
        <dgm:presLayoutVars>
          <dgm:bulletEnabled val="1"/>
        </dgm:presLayoutVars>
      </dgm:prSet>
      <dgm:spPr/>
      <dgm:t>
        <a:bodyPr/>
        <a:lstStyle/>
        <a:p>
          <a:endParaRPr lang="es-ES"/>
        </a:p>
      </dgm:t>
    </dgm:pt>
    <dgm:pt modelId="{069E4F25-1FD5-45C5-A50F-BD893A22C677}" type="pres">
      <dgm:prSet presAssocID="{0E5FF409-71F0-4761-A179-BC60290103AA}" presName="parentText" presStyleLbl="node1" presStyleIdx="0" presStyleCnt="0">
        <dgm:presLayoutVars>
          <dgm:chMax val="0"/>
          <dgm:bulletEnabled val="1"/>
        </dgm:presLayoutVars>
      </dgm:prSet>
      <dgm:spPr/>
      <dgm:t>
        <a:bodyPr/>
        <a:lstStyle/>
        <a:p>
          <a:endParaRPr lang="es-ES"/>
        </a:p>
      </dgm:t>
    </dgm:pt>
    <dgm:pt modelId="{0E16002F-A51F-43A7-A873-4B94CE79EB67}" type="pres">
      <dgm:prSet presAssocID="{0E5FF409-71F0-4761-A179-BC60290103AA}" presName="parentRect" presStyleLbl="alignNode1" presStyleIdx="0" presStyleCnt="2"/>
      <dgm:spPr/>
      <dgm:t>
        <a:bodyPr/>
        <a:lstStyle/>
        <a:p>
          <a:endParaRPr lang="es-ES"/>
        </a:p>
      </dgm:t>
    </dgm:pt>
    <dgm:pt modelId="{50FE3528-38B0-43F3-82D7-71679FFC063A}" type="pres">
      <dgm:prSet presAssocID="{0E5FF409-71F0-4761-A179-BC60290103AA}" presName="adorn" presStyleLbl="fgAccFollow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17000" r="-17000"/>
          </a:stretch>
        </a:blipFill>
      </dgm:spPr>
    </dgm:pt>
    <dgm:pt modelId="{8ACABDB8-B832-4D35-A6B5-C0E9AF13326A}" type="pres">
      <dgm:prSet presAssocID="{9C18B43C-211C-43A8-A4AD-01B4D8248623}" presName="sibTrans" presStyleLbl="sibTrans2D1" presStyleIdx="0" presStyleCnt="0"/>
      <dgm:spPr/>
      <dgm:t>
        <a:bodyPr/>
        <a:lstStyle/>
        <a:p>
          <a:endParaRPr lang="es-ES"/>
        </a:p>
      </dgm:t>
    </dgm:pt>
    <dgm:pt modelId="{0F86E395-473A-443C-8DA2-AF2A8CC0001E}" type="pres">
      <dgm:prSet presAssocID="{A5BA55D7-A7F6-4534-8C1E-A56866E18DC5}" presName="compNode" presStyleCnt="0"/>
      <dgm:spPr/>
    </dgm:pt>
    <dgm:pt modelId="{2056A512-3E07-4D1D-B962-9DCF24779AAF}" type="pres">
      <dgm:prSet presAssocID="{A5BA55D7-A7F6-4534-8C1E-A56866E18DC5}" presName="childRect" presStyleLbl="bgAcc1" presStyleIdx="1" presStyleCnt="2">
        <dgm:presLayoutVars>
          <dgm:bulletEnabled val="1"/>
        </dgm:presLayoutVars>
      </dgm:prSet>
      <dgm:spPr/>
      <dgm:t>
        <a:bodyPr/>
        <a:lstStyle/>
        <a:p>
          <a:endParaRPr lang="es-ES"/>
        </a:p>
      </dgm:t>
    </dgm:pt>
    <dgm:pt modelId="{6B52AB0A-4C28-496D-9CC2-F0FC728E04AB}" type="pres">
      <dgm:prSet presAssocID="{A5BA55D7-A7F6-4534-8C1E-A56866E18DC5}" presName="parentText" presStyleLbl="node1" presStyleIdx="0" presStyleCnt="0">
        <dgm:presLayoutVars>
          <dgm:chMax val="0"/>
          <dgm:bulletEnabled val="1"/>
        </dgm:presLayoutVars>
      </dgm:prSet>
      <dgm:spPr/>
      <dgm:t>
        <a:bodyPr/>
        <a:lstStyle/>
        <a:p>
          <a:endParaRPr lang="es-ES"/>
        </a:p>
      </dgm:t>
    </dgm:pt>
    <dgm:pt modelId="{9C731E2A-5DC7-4CE8-AF87-69DDAFA98FA1}" type="pres">
      <dgm:prSet presAssocID="{A5BA55D7-A7F6-4534-8C1E-A56866E18DC5}" presName="parentRect" presStyleLbl="alignNode1" presStyleIdx="1" presStyleCnt="2"/>
      <dgm:spPr/>
      <dgm:t>
        <a:bodyPr/>
        <a:lstStyle/>
        <a:p>
          <a:endParaRPr lang="es-ES"/>
        </a:p>
      </dgm:t>
    </dgm:pt>
    <dgm:pt modelId="{A235BBD1-6CB3-4546-B112-E642BE459CF4}" type="pres">
      <dgm:prSet presAssocID="{A5BA55D7-A7F6-4534-8C1E-A56866E18DC5}"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7735AEE2-C561-4035-90FC-544F7359B03B}" srcId="{0E5FF409-71F0-4761-A179-BC60290103AA}" destId="{A8228578-CC05-4468-A44D-AFF67A013040}" srcOrd="7" destOrd="0" parTransId="{ACE69633-15B8-42D4-BBD5-3CAFA16CDBE5}" sibTransId="{6382D3E0-3A0A-4DC0-B764-F40A144F1F08}"/>
    <dgm:cxn modelId="{64BE9A93-C938-439D-BC48-E8C51F531E33}" srcId="{0E5FF409-71F0-4761-A179-BC60290103AA}" destId="{58BC5261-95BC-47F9-A8C1-5A2C61A3BE9E}" srcOrd="2" destOrd="0" parTransId="{2E39C278-2FBE-464E-885B-069263093470}" sibTransId="{ECD21C30-8DA7-480C-8D9B-F17494DF2908}"/>
    <dgm:cxn modelId="{DED3E8E9-AB35-40A0-818E-5F560F683D3A}" srcId="{A5BA55D7-A7F6-4534-8C1E-A56866E18DC5}" destId="{8836AD61-91EE-4B77-A116-0FBDFDF1E781}" srcOrd="1" destOrd="0" parTransId="{B063C8B2-62A4-4269-828A-9AAA64E58927}" sibTransId="{87F60EC6-A581-479B-8566-A0152C66CE24}"/>
    <dgm:cxn modelId="{95510617-AC65-4171-8BFC-F74F3797D8B9}" srcId="{0E5FF409-71F0-4761-A179-BC60290103AA}" destId="{0AF56157-D00B-403F-AD62-3DC144E9731A}" srcOrd="8" destOrd="0" parTransId="{993FEBA2-7C7E-4F76-937C-C24551281320}" sibTransId="{E0B3D6DD-F724-4562-A1B1-6322BD5E97CD}"/>
    <dgm:cxn modelId="{2BB5C0D8-D4D1-436F-9D8F-A490C20E4E16}" srcId="{0E5FF409-71F0-4761-A179-BC60290103AA}" destId="{7784DEA6-BFF7-465C-8E21-E1F2B2D8B9B7}" srcOrd="1" destOrd="0" parTransId="{D3569165-677F-43D2-A5F9-0990D269C3A7}" sibTransId="{B9092218-65B0-4EB9-AAC6-7B6511E51647}"/>
    <dgm:cxn modelId="{15B2815D-999C-494D-AB3E-23E2B52A43E0}" srcId="{0E5FF409-71F0-4761-A179-BC60290103AA}" destId="{4986E28B-87DA-448A-802E-FF546426BBF8}" srcOrd="4" destOrd="0" parTransId="{C53C0CD9-D406-4014-8881-CAEAF3EE2F00}" sibTransId="{EE8C9440-ACF2-4D36-B1A0-C9860D5490F1}"/>
    <dgm:cxn modelId="{C71E7684-6CC8-4235-9D61-E8D009D5C62A}" srcId="{A5BA55D7-A7F6-4534-8C1E-A56866E18DC5}" destId="{8A972A8F-F600-4B3B-83CB-A65674E88730}" srcOrd="0" destOrd="0" parTransId="{B4DB5621-5859-406E-BA6F-BD5479F83ED9}" sibTransId="{0DBA0BE6-5BBA-4E06-A64C-1EA4348F1D3C}"/>
    <dgm:cxn modelId="{9614E1FB-8E17-4A56-9897-57C0218B3124}" srcId="{604BFFDE-5063-4978-AD06-49AFF2C7AFC3}" destId="{A5BA55D7-A7F6-4534-8C1E-A56866E18DC5}" srcOrd="1" destOrd="0" parTransId="{56E96EC4-BBE2-46BC-A817-E81D663EF631}" sibTransId="{ED17A069-E453-4F9A-BB65-6327BACDEA6C}"/>
    <dgm:cxn modelId="{0F22351C-9AD7-4CBD-A2FB-44FFAFB3838F}" srcId="{0E5FF409-71F0-4761-A179-BC60290103AA}" destId="{76C31412-D212-44C1-ACC1-F665C12D432C}" srcOrd="0" destOrd="0" parTransId="{806EFCFF-1C0F-4AE9-B1C6-E8F69F8C539C}" sibTransId="{A91147BF-D57A-4773-BE6A-03257ECBDCBB}"/>
    <dgm:cxn modelId="{15D6FAB8-6F21-4885-BF7D-724052ACA3CF}" type="presOf" srcId="{74AB3647-A362-4F79-BBD5-6740C9BFBB6D}" destId="{8ABBD927-B1C5-47B7-857D-B349C3FE448C}" srcOrd="0" destOrd="10" presId="urn:microsoft.com/office/officeart/2005/8/layout/bList2"/>
    <dgm:cxn modelId="{EFCB7A24-693E-47F6-A5C2-307E00A21527}" type="presOf" srcId="{7784DEA6-BFF7-465C-8E21-E1F2B2D8B9B7}" destId="{8ABBD927-B1C5-47B7-857D-B349C3FE448C}" srcOrd="0" destOrd="1" presId="urn:microsoft.com/office/officeart/2005/8/layout/bList2"/>
    <dgm:cxn modelId="{5C4F4BEE-11D1-4779-B269-83D508C87C00}" srcId="{0E5FF409-71F0-4761-A179-BC60290103AA}" destId="{08A5F5A0-D005-4450-9FCB-7EAD8B097917}" srcOrd="6" destOrd="0" parTransId="{9155754D-DB25-4496-B9EF-81A02CBE6295}" sibTransId="{76D817D9-FA4F-428F-8706-66A90D3E4639}"/>
    <dgm:cxn modelId="{5948B807-F0E7-4656-9B12-54F4030312C1}" type="presOf" srcId="{9C18B43C-211C-43A8-A4AD-01B4D8248623}" destId="{8ACABDB8-B832-4D35-A6B5-C0E9AF13326A}" srcOrd="0" destOrd="0" presId="urn:microsoft.com/office/officeart/2005/8/layout/bList2"/>
    <dgm:cxn modelId="{90527ECC-6455-4BE6-B5CC-8A3E10A55A42}" type="presOf" srcId="{A8228578-CC05-4468-A44D-AFF67A013040}" destId="{8ABBD927-B1C5-47B7-857D-B349C3FE448C}" srcOrd="0" destOrd="7" presId="urn:microsoft.com/office/officeart/2005/8/layout/bList2"/>
    <dgm:cxn modelId="{BB490712-91FF-466A-88F6-052E35846A99}" srcId="{0E5FF409-71F0-4761-A179-BC60290103AA}" destId="{74AB3647-A362-4F79-BBD5-6740C9BFBB6D}" srcOrd="10" destOrd="0" parTransId="{3BB43776-6192-454B-8FD9-634A08FBFB06}" sibTransId="{4009782C-B1A5-44D9-8F34-6B127D85B294}"/>
    <dgm:cxn modelId="{62812AF2-B3A5-4B0F-9697-B43E8995D5B7}" type="presOf" srcId="{136DB38A-4C49-405F-9B8A-99B47A78BF32}" destId="{8ABBD927-B1C5-47B7-857D-B349C3FE448C}" srcOrd="0" destOrd="3" presId="urn:microsoft.com/office/officeart/2005/8/layout/bList2"/>
    <dgm:cxn modelId="{89B7255C-8EA7-4F72-BD6F-E4A9262C64EE}" srcId="{0E5FF409-71F0-4761-A179-BC60290103AA}" destId="{136DB38A-4C49-405F-9B8A-99B47A78BF32}" srcOrd="3" destOrd="0" parTransId="{0B5AD9E2-CF35-4F8D-A792-3D36077A4B70}" sibTransId="{9872D063-AA63-481A-9BE9-AB7A097A5611}"/>
    <dgm:cxn modelId="{74E8F682-804B-4AAA-91D3-20D8EF8DC70B}" type="presOf" srcId="{8A972A8F-F600-4B3B-83CB-A65674E88730}" destId="{2056A512-3E07-4D1D-B962-9DCF24779AAF}" srcOrd="0" destOrd="0" presId="urn:microsoft.com/office/officeart/2005/8/layout/bList2"/>
    <dgm:cxn modelId="{C41B6355-DCF1-4FC8-82A6-D3F1F680E30B}" type="presOf" srcId="{0E5FF409-71F0-4761-A179-BC60290103AA}" destId="{0E16002F-A51F-43A7-A873-4B94CE79EB67}" srcOrd="1" destOrd="0" presId="urn:microsoft.com/office/officeart/2005/8/layout/bList2"/>
    <dgm:cxn modelId="{B893820D-F20E-45C2-924A-73D755150EDA}" srcId="{0E5FF409-71F0-4761-A179-BC60290103AA}" destId="{1073E7DD-AAA5-49B5-9011-82CE058055B5}" srcOrd="5" destOrd="0" parTransId="{16233D55-7FE0-4BA5-9C13-7963666ACBDC}" sibTransId="{93A80BAE-8C26-4F75-9D58-8190AB9FC1CD}"/>
    <dgm:cxn modelId="{28FDC466-B2AA-433E-A6A6-D0252B42F007}" type="presOf" srcId="{BCF01EF1-0044-4929-8EB6-15866CF87468}" destId="{8ABBD927-B1C5-47B7-857D-B349C3FE448C}" srcOrd="0" destOrd="9" presId="urn:microsoft.com/office/officeart/2005/8/layout/bList2"/>
    <dgm:cxn modelId="{FFBCF27B-CF30-4EDD-B223-92B3038930E4}" type="presOf" srcId="{A5BA55D7-A7F6-4534-8C1E-A56866E18DC5}" destId="{9C731E2A-5DC7-4CE8-AF87-69DDAFA98FA1}" srcOrd="1" destOrd="0" presId="urn:microsoft.com/office/officeart/2005/8/layout/bList2"/>
    <dgm:cxn modelId="{9BBDAC3B-F798-40C4-9C96-672CBC46CAE6}" type="presOf" srcId="{1073E7DD-AAA5-49B5-9011-82CE058055B5}" destId="{8ABBD927-B1C5-47B7-857D-B349C3FE448C}" srcOrd="0" destOrd="5" presId="urn:microsoft.com/office/officeart/2005/8/layout/bList2"/>
    <dgm:cxn modelId="{5C85AEF5-8209-4843-84B6-D22ED8C213C2}" type="presOf" srcId="{A5BA55D7-A7F6-4534-8C1E-A56866E18DC5}" destId="{6B52AB0A-4C28-496D-9CC2-F0FC728E04AB}" srcOrd="0" destOrd="0" presId="urn:microsoft.com/office/officeart/2005/8/layout/bList2"/>
    <dgm:cxn modelId="{9908B26F-3168-4A99-A53D-01E62AA57687}" type="presOf" srcId="{0E5FF409-71F0-4761-A179-BC60290103AA}" destId="{069E4F25-1FD5-45C5-A50F-BD893A22C677}" srcOrd="0" destOrd="0" presId="urn:microsoft.com/office/officeart/2005/8/layout/bList2"/>
    <dgm:cxn modelId="{15363EC3-3567-42AE-8F19-5FB648CA471A}" type="presOf" srcId="{0AF56157-D00B-403F-AD62-3DC144E9731A}" destId="{8ABBD927-B1C5-47B7-857D-B349C3FE448C}" srcOrd="0" destOrd="8" presId="urn:microsoft.com/office/officeart/2005/8/layout/bList2"/>
    <dgm:cxn modelId="{BFF42CC4-3B34-4813-AD58-5ECEC6DA7934}" type="presOf" srcId="{8836AD61-91EE-4B77-A116-0FBDFDF1E781}" destId="{2056A512-3E07-4D1D-B962-9DCF24779AAF}" srcOrd="0" destOrd="1" presId="urn:microsoft.com/office/officeart/2005/8/layout/bList2"/>
    <dgm:cxn modelId="{A012DE83-96C1-4E78-9510-182E3B438008}" srcId="{604BFFDE-5063-4978-AD06-49AFF2C7AFC3}" destId="{0E5FF409-71F0-4761-A179-BC60290103AA}" srcOrd="0" destOrd="0" parTransId="{EC2629A8-B2BA-4F9C-8739-BEF361D91010}" sibTransId="{9C18B43C-211C-43A8-A4AD-01B4D8248623}"/>
    <dgm:cxn modelId="{E35D678F-A384-4543-9350-4EEEC25E3BB7}" type="presOf" srcId="{604BFFDE-5063-4978-AD06-49AFF2C7AFC3}" destId="{DF7FD623-61F4-46CD-8C85-B559F0CBACC2}" srcOrd="0" destOrd="0" presId="urn:microsoft.com/office/officeart/2005/8/layout/bList2"/>
    <dgm:cxn modelId="{36FE6D8A-00F0-4C44-A2A9-ADF53AA899A4}" type="presOf" srcId="{58BC5261-95BC-47F9-A8C1-5A2C61A3BE9E}" destId="{8ABBD927-B1C5-47B7-857D-B349C3FE448C}" srcOrd="0" destOrd="2" presId="urn:microsoft.com/office/officeart/2005/8/layout/bList2"/>
    <dgm:cxn modelId="{FD8AC0D9-066C-44CD-A487-00ABA7DD8C75}" type="presOf" srcId="{4986E28B-87DA-448A-802E-FF546426BBF8}" destId="{8ABBD927-B1C5-47B7-857D-B349C3FE448C}" srcOrd="0" destOrd="4" presId="urn:microsoft.com/office/officeart/2005/8/layout/bList2"/>
    <dgm:cxn modelId="{5253A6CB-FA2D-4AD0-945F-E33CF874EE48}" type="presOf" srcId="{76C31412-D212-44C1-ACC1-F665C12D432C}" destId="{8ABBD927-B1C5-47B7-857D-B349C3FE448C}" srcOrd="0" destOrd="0" presId="urn:microsoft.com/office/officeart/2005/8/layout/bList2"/>
    <dgm:cxn modelId="{D718DAE7-805C-4697-B2B4-416EE727C042}" srcId="{0E5FF409-71F0-4761-A179-BC60290103AA}" destId="{BCF01EF1-0044-4929-8EB6-15866CF87468}" srcOrd="9" destOrd="0" parTransId="{0905CAAE-CB43-42C0-87F8-5D3F4978177A}" sibTransId="{A05F0A81-F246-40BD-ACD3-5AB88D736EDE}"/>
    <dgm:cxn modelId="{348FECF9-BBB1-4998-9FD8-1A5DA3CA9167}" type="presOf" srcId="{08A5F5A0-D005-4450-9FCB-7EAD8B097917}" destId="{8ABBD927-B1C5-47B7-857D-B349C3FE448C}" srcOrd="0" destOrd="6" presId="urn:microsoft.com/office/officeart/2005/8/layout/bList2"/>
    <dgm:cxn modelId="{979499A8-ECD8-465B-9DF4-F56FFA3C4B64}" type="presParOf" srcId="{DF7FD623-61F4-46CD-8C85-B559F0CBACC2}" destId="{16C093FA-0E78-4766-982E-C6D09D05AFC3}" srcOrd="0" destOrd="0" presId="urn:microsoft.com/office/officeart/2005/8/layout/bList2"/>
    <dgm:cxn modelId="{73D56DA5-1ECB-4A43-9523-BA7CA620A9A9}" type="presParOf" srcId="{16C093FA-0E78-4766-982E-C6D09D05AFC3}" destId="{8ABBD927-B1C5-47B7-857D-B349C3FE448C}" srcOrd="0" destOrd="0" presId="urn:microsoft.com/office/officeart/2005/8/layout/bList2"/>
    <dgm:cxn modelId="{07CFB09F-E86B-4786-BDEC-676982E37CA2}" type="presParOf" srcId="{16C093FA-0E78-4766-982E-C6D09D05AFC3}" destId="{069E4F25-1FD5-45C5-A50F-BD893A22C677}" srcOrd="1" destOrd="0" presId="urn:microsoft.com/office/officeart/2005/8/layout/bList2"/>
    <dgm:cxn modelId="{BD5A3B75-9FD5-4470-85D4-2C9D85D15C2C}" type="presParOf" srcId="{16C093FA-0E78-4766-982E-C6D09D05AFC3}" destId="{0E16002F-A51F-43A7-A873-4B94CE79EB67}" srcOrd="2" destOrd="0" presId="urn:microsoft.com/office/officeart/2005/8/layout/bList2"/>
    <dgm:cxn modelId="{05174F32-DC67-447E-927F-52BF98A7D0E6}" type="presParOf" srcId="{16C093FA-0E78-4766-982E-C6D09D05AFC3}" destId="{50FE3528-38B0-43F3-82D7-71679FFC063A}" srcOrd="3" destOrd="0" presId="urn:microsoft.com/office/officeart/2005/8/layout/bList2"/>
    <dgm:cxn modelId="{871A31A5-C5D3-4E94-A584-A56E02E2DE9D}" type="presParOf" srcId="{DF7FD623-61F4-46CD-8C85-B559F0CBACC2}" destId="{8ACABDB8-B832-4D35-A6B5-C0E9AF13326A}" srcOrd="1" destOrd="0" presId="urn:microsoft.com/office/officeart/2005/8/layout/bList2"/>
    <dgm:cxn modelId="{235A2B8D-DBC6-4252-BF1D-81CD4F10CBB1}" type="presParOf" srcId="{DF7FD623-61F4-46CD-8C85-B559F0CBACC2}" destId="{0F86E395-473A-443C-8DA2-AF2A8CC0001E}" srcOrd="2" destOrd="0" presId="urn:microsoft.com/office/officeart/2005/8/layout/bList2"/>
    <dgm:cxn modelId="{B33DACC9-C476-4E4F-A538-255EB31AA210}" type="presParOf" srcId="{0F86E395-473A-443C-8DA2-AF2A8CC0001E}" destId="{2056A512-3E07-4D1D-B962-9DCF24779AAF}" srcOrd="0" destOrd="0" presId="urn:microsoft.com/office/officeart/2005/8/layout/bList2"/>
    <dgm:cxn modelId="{B039A2D3-0576-4C04-A5C0-8ECBAEE4CE1F}" type="presParOf" srcId="{0F86E395-473A-443C-8DA2-AF2A8CC0001E}" destId="{6B52AB0A-4C28-496D-9CC2-F0FC728E04AB}" srcOrd="1" destOrd="0" presId="urn:microsoft.com/office/officeart/2005/8/layout/bList2"/>
    <dgm:cxn modelId="{9B94D337-335E-4611-BED0-BA3E1263B8B9}" type="presParOf" srcId="{0F86E395-473A-443C-8DA2-AF2A8CC0001E}" destId="{9C731E2A-5DC7-4CE8-AF87-69DDAFA98FA1}" srcOrd="2" destOrd="0" presId="urn:microsoft.com/office/officeart/2005/8/layout/bList2"/>
    <dgm:cxn modelId="{9CEDE738-306C-4BB1-833D-80617DC03701}" type="presParOf" srcId="{0F86E395-473A-443C-8DA2-AF2A8CC0001E}" destId="{A235BBD1-6CB3-4546-B112-E642BE459CF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DC2BC9-0D30-437C-8DBE-D6B41338AF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A"/>
        </a:p>
      </dgm:t>
    </dgm:pt>
    <dgm:pt modelId="{80017205-3141-4C8A-AB56-01350CA4C8C1}">
      <dgm:prSet phldrT="[Texto]"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Generación de medidas de adaptación para reducir los efectos del cambio climático en las comunidades e infraestructuras amenazadas. </a:t>
          </a:r>
          <a:endParaRPr lang="es-PA" sz="1400" dirty="0">
            <a:solidFill>
              <a:schemeClr val="bg1"/>
            </a:solidFill>
          </a:endParaRPr>
        </a:p>
      </dgm:t>
    </dgm:pt>
    <dgm:pt modelId="{094F51D1-1ABD-4E34-965F-AB20E99B9E79}" type="parTrans" cxnId="{9B95E171-1885-4BC9-84DC-72A7FFEEC9C9}">
      <dgm:prSet/>
      <dgm:spPr/>
      <dgm:t>
        <a:bodyPr/>
        <a:lstStyle/>
        <a:p>
          <a:pPr algn="just"/>
          <a:endParaRPr lang="es-PA" sz="1400">
            <a:solidFill>
              <a:schemeClr val="bg1"/>
            </a:solidFill>
          </a:endParaRPr>
        </a:p>
      </dgm:t>
    </dgm:pt>
    <dgm:pt modelId="{F050CF66-863D-4C76-ADF6-9A9C47AAE5A8}" type="sibTrans" cxnId="{9B95E171-1885-4BC9-84DC-72A7FFEEC9C9}">
      <dgm:prSet/>
      <dgm:spPr/>
      <dgm:t>
        <a:bodyPr/>
        <a:lstStyle/>
        <a:p>
          <a:pPr algn="just"/>
          <a:endParaRPr lang="es-PA" sz="1400">
            <a:solidFill>
              <a:schemeClr val="bg1"/>
            </a:solidFill>
          </a:endParaRPr>
        </a:p>
      </dgm:t>
    </dgm:pt>
    <dgm:pt modelId="{F425A993-8EAD-426C-B193-AB15F84A70A4}">
      <dgm:prSet phldrT="[Texto]"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Talleres de fortalecimiento de capacidades.</a:t>
          </a:r>
          <a:endParaRPr lang="es-PA" sz="1400" dirty="0">
            <a:solidFill>
              <a:schemeClr val="bg1"/>
            </a:solidFill>
          </a:endParaRPr>
        </a:p>
      </dgm:t>
    </dgm:pt>
    <dgm:pt modelId="{7F327C56-BD18-40ED-B07E-EC5FD19C42FC}" type="parTrans" cxnId="{82CC16FD-73EB-49A7-A357-A78DB0208B92}">
      <dgm:prSet/>
      <dgm:spPr/>
      <dgm:t>
        <a:bodyPr/>
        <a:lstStyle/>
        <a:p>
          <a:pPr algn="just"/>
          <a:endParaRPr lang="es-PA" sz="1400">
            <a:solidFill>
              <a:schemeClr val="bg1"/>
            </a:solidFill>
          </a:endParaRPr>
        </a:p>
      </dgm:t>
    </dgm:pt>
    <dgm:pt modelId="{A1A4AB87-C223-486E-9E16-FBADBBC22EB0}" type="sibTrans" cxnId="{82CC16FD-73EB-49A7-A357-A78DB0208B92}">
      <dgm:prSet/>
      <dgm:spPr/>
      <dgm:t>
        <a:bodyPr/>
        <a:lstStyle/>
        <a:p>
          <a:pPr algn="just"/>
          <a:endParaRPr lang="es-PA" sz="1400">
            <a:solidFill>
              <a:schemeClr val="bg1"/>
            </a:solidFill>
          </a:endParaRPr>
        </a:p>
      </dgm:t>
    </dgm:pt>
    <dgm:pt modelId="{99527032-C96F-4792-B26B-6B571C704239}">
      <dgm:prSet phldrT="[Texto]"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Acceso a la base de datos de ascenso del nivel del mar a través del portal SINIA.</a:t>
          </a:r>
          <a:endParaRPr lang="es-PA" sz="1400" dirty="0">
            <a:solidFill>
              <a:schemeClr val="bg1"/>
            </a:solidFill>
          </a:endParaRPr>
        </a:p>
      </dgm:t>
    </dgm:pt>
    <dgm:pt modelId="{8FE0BF0A-68BE-4072-9B9B-C9CEC583477D}" type="parTrans" cxnId="{70C3F6C6-9E06-4E8A-A609-06D0D30C39A3}">
      <dgm:prSet/>
      <dgm:spPr/>
      <dgm:t>
        <a:bodyPr/>
        <a:lstStyle/>
        <a:p>
          <a:pPr algn="just"/>
          <a:endParaRPr lang="es-PA" sz="1400">
            <a:solidFill>
              <a:schemeClr val="bg1"/>
            </a:solidFill>
          </a:endParaRPr>
        </a:p>
      </dgm:t>
    </dgm:pt>
    <dgm:pt modelId="{8AFCBCAC-4F4E-4CD8-96F9-A30BBB2EC7B5}" type="sibTrans" cxnId="{70C3F6C6-9E06-4E8A-A609-06D0D30C39A3}">
      <dgm:prSet/>
      <dgm:spPr/>
      <dgm:t>
        <a:bodyPr/>
        <a:lstStyle/>
        <a:p>
          <a:pPr algn="just"/>
          <a:endParaRPr lang="es-PA" sz="1400">
            <a:solidFill>
              <a:schemeClr val="bg1"/>
            </a:solidFill>
          </a:endParaRPr>
        </a:p>
      </dgm:t>
    </dgm:pt>
    <dgm:pt modelId="{E55C63D4-271A-424A-B87B-F3D6F0F9862B}">
      <dgm:prSet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Plan de adaptación que mejor se ajuste para reducir el riesgo y aumentar la resiliencia al cambio climático. </a:t>
          </a:r>
          <a:endParaRPr lang="es-PA" sz="1400" dirty="0">
            <a:solidFill>
              <a:schemeClr val="bg1"/>
            </a:solidFill>
          </a:endParaRPr>
        </a:p>
      </dgm:t>
    </dgm:pt>
    <dgm:pt modelId="{6C99B0F7-8091-482F-A1E1-48791E1C17A8}" type="parTrans" cxnId="{06C8F8B3-E0E7-4733-8B10-02FD9DCD6A99}">
      <dgm:prSet/>
      <dgm:spPr/>
      <dgm:t>
        <a:bodyPr/>
        <a:lstStyle/>
        <a:p>
          <a:pPr algn="just"/>
          <a:endParaRPr lang="es-PA" sz="1400">
            <a:solidFill>
              <a:schemeClr val="bg1"/>
            </a:solidFill>
          </a:endParaRPr>
        </a:p>
      </dgm:t>
    </dgm:pt>
    <dgm:pt modelId="{770ADD05-FEDC-46BE-9588-BFA642DC1500}" type="sibTrans" cxnId="{06C8F8B3-E0E7-4733-8B10-02FD9DCD6A99}">
      <dgm:prSet/>
      <dgm:spPr/>
      <dgm:t>
        <a:bodyPr/>
        <a:lstStyle/>
        <a:p>
          <a:pPr algn="just"/>
          <a:endParaRPr lang="es-PA" sz="1400">
            <a:solidFill>
              <a:schemeClr val="bg1"/>
            </a:solidFill>
          </a:endParaRPr>
        </a:p>
      </dgm:t>
    </dgm:pt>
    <dgm:pt modelId="{3F12EA7F-6FAE-4D1E-A7D5-520E9FE3DDF5}">
      <dgm:prSet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Divulgación de resultados a los diferentes actores.</a:t>
          </a:r>
          <a:endParaRPr lang="es-PA" sz="1400" dirty="0">
            <a:solidFill>
              <a:schemeClr val="bg1"/>
            </a:solidFill>
          </a:endParaRPr>
        </a:p>
      </dgm:t>
    </dgm:pt>
    <dgm:pt modelId="{0F9C6A50-AF48-4652-B8EA-22ED9EA12752}" type="parTrans" cxnId="{A2DA53EA-210C-4493-BE53-C45FC97FF4AD}">
      <dgm:prSet/>
      <dgm:spPr/>
      <dgm:t>
        <a:bodyPr/>
        <a:lstStyle/>
        <a:p>
          <a:pPr algn="just"/>
          <a:endParaRPr lang="es-PA" sz="1400">
            <a:solidFill>
              <a:schemeClr val="bg1"/>
            </a:solidFill>
          </a:endParaRPr>
        </a:p>
      </dgm:t>
    </dgm:pt>
    <dgm:pt modelId="{6986648A-54B0-4EB4-B412-1D7E4225D491}" type="sibTrans" cxnId="{A2DA53EA-210C-4493-BE53-C45FC97FF4AD}">
      <dgm:prSet/>
      <dgm:spPr/>
      <dgm:t>
        <a:bodyPr/>
        <a:lstStyle/>
        <a:p>
          <a:pPr algn="just"/>
          <a:endParaRPr lang="es-PA" sz="1400">
            <a:solidFill>
              <a:schemeClr val="bg1"/>
            </a:solidFill>
          </a:endParaRPr>
        </a:p>
      </dgm:t>
    </dgm:pt>
    <dgm:pt modelId="{79CA2FA2-AC80-4040-93EF-77678405754D}">
      <dgm:prSet custT="1"/>
      <dgm:spPr/>
      <dgm:t>
        <a:bodyPr/>
        <a:lstStyle/>
        <a:p>
          <a:pPr algn="just">
            <a:buFont typeface="Arial" panose="020B0604020202020204" pitchFamily="34" charset="0"/>
            <a:buChar char="•"/>
          </a:pPr>
          <a:r>
            <a:rPr lang="es-MX" sz="1400" b="1" dirty="0">
              <a:solidFill>
                <a:schemeClr val="bg1"/>
              </a:solidFill>
              <a:latin typeface="Avenir Next LT Pro" panose="020B0504020202020204" pitchFamily="34" charset="0"/>
              <a:ea typeface="Calibri" panose="020F0502020204030204" pitchFamily="34" charset="0"/>
              <a:cs typeface="Calibri" panose="020F0502020204030204" pitchFamily="34" charset="0"/>
            </a:rPr>
            <a:t>Generación de nueva cartografía tomando en cuenta el Censo Nacional de población y vivienda actualizado, para identificar infraestructuras que se pudieran afectar.</a:t>
          </a:r>
          <a:endParaRPr lang="es-PA" sz="1400" dirty="0">
            <a:solidFill>
              <a:schemeClr val="bg1"/>
            </a:solidFill>
          </a:endParaRPr>
        </a:p>
      </dgm:t>
    </dgm:pt>
    <dgm:pt modelId="{EF6A9FBF-9039-445E-B7D3-17A9B92B3D59}" type="parTrans" cxnId="{6576D512-DAE0-4BE0-BAEC-FCDFD87B289E}">
      <dgm:prSet/>
      <dgm:spPr/>
      <dgm:t>
        <a:bodyPr/>
        <a:lstStyle/>
        <a:p>
          <a:pPr algn="just"/>
          <a:endParaRPr lang="es-PA" sz="1400">
            <a:solidFill>
              <a:schemeClr val="bg1"/>
            </a:solidFill>
          </a:endParaRPr>
        </a:p>
      </dgm:t>
    </dgm:pt>
    <dgm:pt modelId="{09751557-9869-42DB-86E9-CCE13487B13A}" type="sibTrans" cxnId="{6576D512-DAE0-4BE0-BAEC-FCDFD87B289E}">
      <dgm:prSet/>
      <dgm:spPr/>
      <dgm:t>
        <a:bodyPr/>
        <a:lstStyle/>
        <a:p>
          <a:pPr algn="just"/>
          <a:endParaRPr lang="es-PA" sz="1400">
            <a:solidFill>
              <a:schemeClr val="bg1"/>
            </a:solidFill>
          </a:endParaRPr>
        </a:p>
      </dgm:t>
    </dgm:pt>
    <dgm:pt modelId="{CB2DC3F2-99A0-4386-AADD-292A5D741D61}" type="pres">
      <dgm:prSet presAssocID="{16DC2BC9-0D30-437C-8DBE-D6B41338AF33}" presName="linear" presStyleCnt="0">
        <dgm:presLayoutVars>
          <dgm:dir/>
          <dgm:animLvl val="lvl"/>
          <dgm:resizeHandles val="exact"/>
        </dgm:presLayoutVars>
      </dgm:prSet>
      <dgm:spPr/>
      <dgm:t>
        <a:bodyPr/>
        <a:lstStyle/>
        <a:p>
          <a:endParaRPr lang="es-ES"/>
        </a:p>
      </dgm:t>
    </dgm:pt>
    <dgm:pt modelId="{13F8EFAC-A78D-4C87-B0F5-FF519D05BC76}" type="pres">
      <dgm:prSet presAssocID="{80017205-3141-4C8A-AB56-01350CA4C8C1}" presName="parentLin" presStyleCnt="0"/>
      <dgm:spPr/>
    </dgm:pt>
    <dgm:pt modelId="{FB24ADAF-285C-4965-9C65-CC50AD56E264}" type="pres">
      <dgm:prSet presAssocID="{80017205-3141-4C8A-AB56-01350CA4C8C1}" presName="parentLeftMargin" presStyleLbl="node1" presStyleIdx="0" presStyleCnt="6"/>
      <dgm:spPr/>
      <dgm:t>
        <a:bodyPr/>
        <a:lstStyle/>
        <a:p>
          <a:endParaRPr lang="es-ES"/>
        </a:p>
      </dgm:t>
    </dgm:pt>
    <dgm:pt modelId="{C752D5AA-48C0-4D91-B689-9A0004B5AF20}" type="pres">
      <dgm:prSet presAssocID="{80017205-3141-4C8A-AB56-01350CA4C8C1}" presName="parentText" presStyleLbl="node1" presStyleIdx="0" presStyleCnt="6">
        <dgm:presLayoutVars>
          <dgm:chMax val="0"/>
          <dgm:bulletEnabled val="1"/>
        </dgm:presLayoutVars>
      </dgm:prSet>
      <dgm:spPr/>
      <dgm:t>
        <a:bodyPr/>
        <a:lstStyle/>
        <a:p>
          <a:endParaRPr lang="es-ES"/>
        </a:p>
      </dgm:t>
    </dgm:pt>
    <dgm:pt modelId="{2FE5C2D1-121F-4C2A-A396-125D6AD71246}" type="pres">
      <dgm:prSet presAssocID="{80017205-3141-4C8A-AB56-01350CA4C8C1}" presName="negativeSpace" presStyleCnt="0"/>
      <dgm:spPr/>
    </dgm:pt>
    <dgm:pt modelId="{6FB95408-3510-4115-B84A-9F400E4ED45F}" type="pres">
      <dgm:prSet presAssocID="{80017205-3141-4C8A-AB56-01350CA4C8C1}" presName="childText" presStyleLbl="conFgAcc1" presStyleIdx="0" presStyleCnt="6">
        <dgm:presLayoutVars>
          <dgm:bulletEnabled val="1"/>
        </dgm:presLayoutVars>
      </dgm:prSet>
      <dgm:spPr/>
    </dgm:pt>
    <dgm:pt modelId="{905B36E0-BE97-4616-862C-A4DB2D8CDA15}" type="pres">
      <dgm:prSet presAssocID="{F050CF66-863D-4C76-ADF6-9A9C47AAE5A8}" presName="spaceBetweenRectangles" presStyleCnt="0"/>
      <dgm:spPr/>
    </dgm:pt>
    <dgm:pt modelId="{B0BB337E-8FE9-4C99-892E-CCFB1ABA5BA3}" type="pres">
      <dgm:prSet presAssocID="{F425A993-8EAD-426C-B193-AB15F84A70A4}" presName="parentLin" presStyleCnt="0"/>
      <dgm:spPr/>
    </dgm:pt>
    <dgm:pt modelId="{72128EB1-6140-4767-9B8B-E97217B310C0}" type="pres">
      <dgm:prSet presAssocID="{F425A993-8EAD-426C-B193-AB15F84A70A4}" presName="parentLeftMargin" presStyleLbl="node1" presStyleIdx="0" presStyleCnt="6"/>
      <dgm:spPr/>
      <dgm:t>
        <a:bodyPr/>
        <a:lstStyle/>
        <a:p>
          <a:endParaRPr lang="es-ES"/>
        </a:p>
      </dgm:t>
    </dgm:pt>
    <dgm:pt modelId="{31A3F585-1ED6-4643-800C-C6F551D236E5}" type="pres">
      <dgm:prSet presAssocID="{F425A993-8EAD-426C-B193-AB15F84A70A4}" presName="parentText" presStyleLbl="node1" presStyleIdx="1" presStyleCnt="6">
        <dgm:presLayoutVars>
          <dgm:chMax val="0"/>
          <dgm:bulletEnabled val="1"/>
        </dgm:presLayoutVars>
      </dgm:prSet>
      <dgm:spPr/>
      <dgm:t>
        <a:bodyPr/>
        <a:lstStyle/>
        <a:p>
          <a:endParaRPr lang="es-ES"/>
        </a:p>
      </dgm:t>
    </dgm:pt>
    <dgm:pt modelId="{738608E5-7940-4BEC-88B5-2F6594443D4B}" type="pres">
      <dgm:prSet presAssocID="{F425A993-8EAD-426C-B193-AB15F84A70A4}" presName="negativeSpace" presStyleCnt="0"/>
      <dgm:spPr/>
    </dgm:pt>
    <dgm:pt modelId="{08763E14-01B6-4587-B02A-CC78B8062A3D}" type="pres">
      <dgm:prSet presAssocID="{F425A993-8EAD-426C-B193-AB15F84A70A4}" presName="childText" presStyleLbl="conFgAcc1" presStyleIdx="1" presStyleCnt="6">
        <dgm:presLayoutVars>
          <dgm:bulletEnabled val="1"/>
        </dgm:presLayoutVars>
      </dgm:prSet>
      <dgm:spPr/>
    </dgm:pt>
    <dgm:pt modelId="{627984BC-2CDD-4677-8395-3AAA0DDA88F1}" type="pres">
      <dgm:prSet presAssocID="{A1A4AB87-C223-486E-9E16-FBADBBC22EB0}" presName="spaceBetweenRectangles" presStyleCnt="0"/>
      <dgm:spPr/>
    </dgm:pt>
    <dgm:pt modelId="{0FE2C529-640C-450F-ADC8-4200FDCEA627}" type="pres">
      <dgm:prSet presAssocID="{99527032-C96F-4792-B26B-6B571C704239}" presName="parentLin" presStyleCnt="0"/>
      <dgm:spPr/>
    </dgm:pt>
    <dgm:pt modelId="{BD130DC1-5A34-4EBD-8C2C-DBB53DA742A7}" type="pres">
      <dgm:prSet presAssocID="{99527032-C96F-4792-B26B-6B571C704239}" presName="parentLeftMargin" presStyleLbl="node1" presStyleIdx="1" presStyleCnt="6"/>
      <dgm:spPr/>
      <dgm:t>
        <a:bodyPr/>
        <a:lstStyle/>
        <a:p>
          <a:endParaRPr lang="es-ES"/>
        </a:p>
      </dgm:t>
    </dgm:pt>
    <dgm:pt modelId="{A94EE3EC-E17F-4616-9A45-9F1E5BD74285}" type="pres">
      <dgm:prSet presAssocID="{99527032-C96F-4792-B26B-6B571C704239}" presName="parentText" presStyleLbl="node1" presStyleIdx="2" presStyleCnt="6">
        <dgm:presLayoutVars>
          <dgm:chMax val="0"/>
          <dgm:bulletEnabled val="1"/>
        </dgm:presLayoutVars>
      </dgm:prSet>
      <dgm:spPr/>
      <dgm:t>
        <a:bodyPr/>
        <a:lstStyle/>
        <a:p>
          <a:endParaRPr lang="es-ES"/>
        </a:p>
      </dgm:t>
    </dgm:pt>
    <dgm:pt modelId="{9FC53FCF-6974-444B-A74F-8A2743E11971}" type="pres">
      <dgm:prSet presAssocID="{99527032-C96F-4792-B26B-6B571C704239}" presName="negativeSpace" presStyleCnt="0"/>
      <dgm:spPr/>
    </dgm:pt>
    <dgm:pt modelId="{98631FA9-7647-4C84-8618-5A679F09384E}" type="pres">
      <dgm:prSet presAssocID="{99527032-C96F-4792-B26B-6B571C704239}" presName="childText" presStyleLbl="conFgAcc1" presStyleIdx="2" presStyleCnt="6">
        <dgm:presLayoutVars>
          <dgm:bulletEnabled val="1"/>
        </dgm:presLayoutVars>
      </dgm:prSet>
      <dgm:spPr/>
    </dgm:pt>
    <dgm:pt modelId="{B49073ED-11F3-43C3-A4DD-DF4510D015FA}" type="pres">
      <dgm:prSet presAssocID="{8AFCBCAC-4F4E-4CD8-96F9-A30BBB2EC7B5}" presName="spaceBetweenRectangles" presStyleCnt="0"/>
      <dgm:spPr/>
    </dgm:pt>
    <dgm:pt modelId="{A0B26CA8-33AE-47E2-82EA-8C425D6B9C18}" type="pres">
      <dgm:prSet presAssocID="{E55C63D4-271A-424A-B87B-F3D6F0F9862B}" presName="parentLin" presStyleCnt="0"/>
      <dgm:spPr/>
    </dgm:pt>
    <dgm:pt modelId="{9DD2643D-1AD7-45C5-B778-2476525E814D}" type="pres">
      <dgm:prSet presAssocID="{E55C63D4-271A-424A-B87B-F3D6F0F9862B}" presName="parentLeftMargin" presStyleLbl="node1" presStyleIdx="2" presStyleCnt="6"/>
      <dgm:spPr/>
      <dgm:t>
        <a:bodyPr/>
        <a:lstStyle/>
        <a:p>
          <a:endParaRPr lang="es-ES"/>
        </a:p>
      </dgm:t>
    </dgm:pt>
    <dgm:pt modelId="{F676FB18-EB87-4F3D-B199-C2657142672E}" type="pres">
      <dgm:prSet presAssocID="{E55C63D4-271A-424A-B87B-F3D6F0F9862B}" presName="parentText" presStyleLbl="node1" presStyleIdx="3" presStyleCnt="6">
        <dgm:presLayoutVars>
          <dgm:chMax val="0"/>
          <dgm:bulletEnabled val="1"/>
        </dgm:presLayoutVars>
      </dgm:prSet>
      <dgm:spPr/>
      <dgm:t>
        <a:bodyPr/>
        <a:lstStyle/>
        <a:p>
          <a:endParaRPr lang="es-ES"/>
        </a:p>
      </dgm:t>
    </dgm:pt>
    <dgm:pt modelId="{71DCFA0E-10D0-420C-A5D4-6687DBBA02D5}" type="pres">
      <dgm:prSet presAssocID="{E55C63D4-271A-424A-B87B-F3D6F0F9862B}" presName="negativeSpace" presStyleCnt="0"/>
      <dgm:spPr/>
    </dgm:pt>
    <dgm:pt modelId="{51CDB5EC-D3C0-43AE-ABA7-4A5DBC112062}" type="pres">
      <dgm:prSet presAssocID="{E55C63D4-271A-424A-B87B-F3D6F0F9862B}" presName="childText" presStyleLbl="conFgAcc1" presStyleIdx="3" presStyleCnt="6">
        <dgm:presLayoutVars>
          <dgm:bulletEnabled val="1"/>
        </dgm:presLayoutVars>
      </dgm:prSet>
      <dgm:spPr/>
    </dgm:pt>
    <dgm:pt modelId="{89F3FE57-9528-4725-A68E-5D36DB98D2FA}" type="pres">
      <dgm:prSet presAssocID="{770ADD05-FEDC-46BE-9588-BFA642DC1500}" presName="spaceBetweenRectangles" presStyleCnt="0"/>
      <dgm:spPr/>
    </dgm:pt>
    <dgm:pt modelId="{2F7FE82F-CB20-4AF6-9676-6BDD768ED543}" type="pres">
      <dgm:prSet presAssocID="{3F12EA7F-6FAE-4D1E-A7D5-520E9FE3DDF5}" presName="parentLin" presStyleCnt="0"/>
      <dgm:spPr/>
    </dgm:pt>
    <dgm:pt modelId="{4CEA8DC6-69BF-4A66-B308-1A630EDB2D45}" type="pres">
      <dgm:prSet presAssocID="{3F12EA7F-6FAE-4D1E-A7D5-520E9FE3DDF5}" presName="parentLeftMargin" presStyleLbl="node1" presStyleIdx="3" presStyleCnt="6"/>
      <dgm:spPr/>
      <dgm:t>
        <a:bodyPr/>
        <a:lstStyle/>
        <a:p>
          <a:endParaRPr lang="es-ES"/>
        </a:p>
      </dgm:t>
    </dgm:pt>
    <dgm:pt modelId="{CC7D2332-F445-4F9B-BED7-D52C2FE9A28A}" type="pres">
      <dgm:prSet presAssocID="{3F12EA7F-6FAE-4D1E-A7D5-520E9FE3DDF5}" presName="parentText" presStyleLbl="node1" presStyleIdx="4" presStyleCnt="6">
        <dgm:presLayoutVars>
          <dgm:chMax val="0"/>
          <dgm:bulletEnabled val="1"/>
        </dgm:presLayoutVars>
      </dgm:prSet>
      <dgm:spPr/>
      <dgm:t>
        <a:bodyPr/>
        <a:lstStyle/>
        <a:p>
          <a:endParaRPr lang="es-ES"/>
        </a:p>
      </dgm:t>
    </dgm:pt>
    <dgm:pt modelId="{639C902D-DFD1-4C31-9844-9C4800343C87}" type="pres">
      <dgm:prSet presAssocID="{3F12EA7F-6FAE-4D1E-A7D5-520E9FE3DDF5}" presName="negativeSpace" presStyleCnt="0"/>
      <dgm:spPr/>
    </dgm:pt>
    <dgm:pt modelId="{6AE8256B-579F-4C7D-847F-7D3B4E58CF22}" type="pres">
      <dgm:prSet presAssocID="{3F12EA7F-6FAE-4D1E-A7D5-520E9FE3DDF5}" presName="childText" presStyleLbl="conFgAcc1" presStyleIdx="4" presStyleCnt="6">
        <dgm:presLayoutVars>
          <dgm:bulletEnabled val="1"/>
        </dgm:presLayoutVars>
      </dgm:prSet>
      <dgm:spPr/>
    </dgm:pt>
    <dgm:pt modelId="{DC732114-F235-4D4B-9E3A-2054983A347A}" type="pres">
      <dgm:prSet presAssocID="{6986648A-54B0-4EB4-B412-1D7E4225D491}" presName="spaceBetweenRectangles" presStyleCnt="0"/>
      <dgm:spPr/>
    </dgm:pt>
    <dgm:pt modelId="{7FFEB4DD-E748-4C4D-8AF5-BD48446BD8DD}" type="pres">
      <dgm:prSet presAssocID="{79CA2FA2-AC80-4040-93EF-77678405754D}" presName="parentLin" presStyleCnt="0"/>
      <dgm:spPr/>
    </dgm:pt>
    <dgm:pt modelId="{069C8768-9573-469D-B3E5-FBFF0E8ADD9F}" type="pres">
      <dgm:prSet presAssocID="{79CA2FA2-AC80-4040-93EF-77678405754D}" presName="parentLeftMargin" presStyleLbl="node1" presStyleIdx="4" presStyleCnt="6"/>
      <dgm:spPr/>
      <dgm:t>
        <a:bodyPr/>
        <a:lstStyle/>
        <a:p>
          <a:endParaRPr lang="es-ES"/>
        </a:p>
      </dgm:t>
    </dgm:pt>
    <dgm:pt modelId="{02DB04C4-C28A-417F-9523-59E3171A4F45}" type="pres">
      <dgm:prSet presAssocID="{79CA2FA2-AC80-4040-93EF-77678405754D}" presName="parentText" presStyleLbl="node1" presStyleIdx="5" presStyleCnt="6">
        <dgm:presLayoutVars>
          <dgm:chMax val="0"/>
          <dgm:bulletEnabled val="1"/>
        </dgm:presLayoutVars>
      </dgm:prSet>
      <dgm:spPr/>
      <dgm:t>
        <a:bodyPr/>
        <a:lstStyle/>
        <a:p>
          <a:endParaRPr lang="es-ES"/>
        </a:p>
      </dgm:t>
    </dgm:pt>
    <dgm:pt modelId="{185553B8-218B-4660-843C-B4B8FED917F3}" type="pres">
      <dgm:prSet presAssocID="{79CA2FA2-AC80-4040-93EF-77678405754D}" presName="negativeSpace" presStyleCnt="0"/>
      <dgm:spPr/>
    </dgm:pt>
    <dgm:pt modelId="{D90F43D3-E703-4FB0-A54C-888AF2C6C529}" type="pres">
      <dgm:prSet presAssocID="{79CA2FA2-AC80-4040-93EF-77678405754D}" presName="childText" presStyleLbl="conFgAcc1" presStyleIdx="5" presStyleCnt="6">
        <dgm:presLayoutVars>
          <dgm:bulletEnabled val="1"/>
        </dgm:presLayoutVars>
      </dgm:prSet>
      <dgm:spPr/>
    </dgm:pt>
  </dgm:ptLst>
  <dgm:cxnLst>
    <dgm:cxn modelId="{64AB8149-D569-4746-9344-E5C61786A642}" type="presOf" srcId="{79CA2FA2-AC80-4040-93EF-77678405754D}" destId="{069C8768-9573-469D-B3E5-FBFF0E8ADD9F}" srcOrd="0" destOrd="0" presId="urn:microsoft.com/office/officeart/2005/8/layout/list1"/>
    <dgm:cxn modelId="{06C8F8B3-E0E7-4733-8B10-02FD9DCD6A99}" srcId="{16DC2BC9-0D30-437C-8DBE-D6B41338AF33}" destId="{E55C63D4-271A-424A-B87B-F3D6F0F9862B}" srcOrd="3" destOrd="0" parTransId="{6C99B0F7-8091-482F-A1E1-48791E1C17A8}" sibTransId="{770ADD05-FEDC-46BE-9588-BFA642DC1500}"/>
    <dgm:cxn modelId="{A2DA53EA-210C-4493-BE53-C45FC97FF4AD}" srcId="{16DC2BC9-0D30-437C-8DBE-D6B41338AF33}" destId="{3F12EA7F-6FAE-4D1E-A7D5-520E9FE3DDF5}" srcOrd="4" destOrd="0" parTransId="{0F9C6A50-AF48-4652-B8EA-22ED9EA12752}" sibTransId="{6986648A-54B0-4EB4-B412-1D7E4225D491}"/>
    <dgm:cxn modelId="{53829888-4EE9-44FB-9A1D-2146ED5425F5}" type="presOf" srcId="{16DC2BC9-0D30-437C-8DBE-D6B41338AF33}" destId="{CB2DC3F2-99A0-4386-AADD-292A5D741D61}" srcOrd="0" destOrd="0" presId="urn:microsoft.com/office/officeart/2005/8/layout/list1"/>
    <dgm:cxn modelId="{9334F955-4A8D-4242-AA54-3D5E52A16243}" type="presOf" srcId="{3F12EA7F-6FAE-4D1E-A7D5-520E9FE3DDF5}" destId="{CC7D2332-F445-4F9B-BED7-D52C2FE9A28A}" srcOrd="1" destOrd="0" presId="urn:microsoft.com/office/officeart/2005/8/layout/list1"/>
    <dgm:cxn modelId="{B3B418D6-5F82-4E19-BC36-6CF5EBF13F1C}" type="presOf" srcId="{99527032-C96F-4792-B26B-6B571C704239}" destId="{A94EE3EC-E17F-4616-9A45-9F1E5BD74285}" srcOrd="1" destOrd="0" presId="urn:microsoft.com/office/officeart/2005/8/layout/list1"/>
    <dgm:cxn modelId="{A5BFC5EB-62A0-4697-917D-4BA5DF3BDB55}" type="presOf" srcId="{79CA2FA2-AC80-4040-93EF-77678405754D}" destId="{02DB04C4-C28A-417F-9523-59E3171A4F45}" srcOrd="1" destOrd="0" presId="urn:microsoft.com/office/officeart/2005/8/layout/list1"/>
    <dgm:cxn modelId="{70C3F6C6-9E06-4E8A-A609-06D0D30C39A3}" srcId="{16DC2BC9-0D30-437C-8DBE-D6B41338AF33}" destId="{99527032-C96F-4792-B26B-6B571C704239}" srcOrd="2" destOrd="0" parTransId="{8FE0BF0A-68BE-4072-9B9B-C9CEC583477D}" sibTransId="{8AFCBCAC-4F4E-4CD8-96F9-A30BBB2EC7B5}"/>
    <dgm:cxn modelId="{0CB12BA7-17DD-4BBC-A1F5-925629EE51B5}" type="presOf" srcId="{E55C63D4-271A-424A-B87B-F3D6F0F9862B}" destId="{9DD2643D-1AD7-45C5-B778-2476525E814D}" srcOrd="0" destOrd="0" presId="urn:microsoft.com/office/officeart/2005/8/layout/list1"/>
    <dgm:cxn modelId="{51E6FB80-2DA0-41C4-ACB8-A164029F0E98}" type="presOf" srcId="{F425A993-8EAD-426C-B193-AB15F84A70A4}" destId="{31A3F585-1ED6-4643-800C-C6F551D236E5}" srcOrd="1" destOrd="0" presId="urn:microsoft.com/office/officeart/2005/8/layout/list1"/>
    <dgm:cxn modelId="{82CC16FD-73EB-49A7-A357-A78DB0208B92}" srcId="{16DC2BC9-0D30-437C-8DBE-D6B41338AF33}" destId="{F425A993-8EAD-426C-B193-AB15F84A70A4}" srcOrd="1" destOrd="0" parTransId="{7F327C56-BD18-40ED-B07E-EC5FD19C42FC}" sibTransId="{A1A4AB87-C223-486E-9E16-FBADBBC22EB0}"/>
    <dgm:cxn modelId="{6576D512-DAE0-4BE0-BAEC-FCDFD87B289E}" srcId="{16DC2BC9-0D30-437C-8DBE-D6B41338AF33}" destId="{79CA2FA2-AC80-4040-93EF-77678405754D}" srcOrd="5" destOrd="0" parTransId="{EF6A9FBF-9039-445E-B7D3-17A9B92B3D59}" sibTransId="{09751557-9869-42DB-86E9-CCE13487B13A}"/>
    <dgm:cxn modelId="{E8DFA3DC-CC5E-4476-90D9-B066C8684F71}" type="presOf" srcId="{99527032-C96F-4792-B26B-6B571C704239}" destId="{BD130DC1-5A34-4EBD-8C2C-DBB53DA742A7}" srcOrd="0" destOrd="0" presId="urn:microsoft.com/office/officeart/2005/8/layout/list1"/>
    <dgm:cxn modelId="{8FC78B60-2A1A-4EEA-BAAF-E93B635C1C91}" type="presOf" srcId="{F425A993-8EAD-426C-B193-AB15F84A70A4}" destId="{72128EB1-6140-4767-9B8B-E97217B310C0}" srcOrd="0" destOrd="0" presId="urn:microsoft.com/office/officeart/2005/8/layout/list1"/>
    <dgm:cxn modelId="{CEDB6BAD-04A9-41AE-ACDF-57780A9F43EF}" type="presOf" srcId="{3F12EA7F-6FAE-4D1E-A7D5-520E9FE3DDF5}" destId="{4CEA8DC6-69BF-4A66-B308-1A630EDB2D45}" srcOrd="0" destOrd="0" presId="urn:microsoft.com/office/officeart/2005/8/layout/list1"/>
    <dgm:cxn modelId="{9B95E171-1885-4BC9-84DC-72A7FFEEC9C9}" srcId="{16DC2BC9-0D30-437C-8DBE-D6B41338AF33}" destId="{80017205-3141-4C8A-AB56-01350CA4C8C1}" srcOrd="0" destOrd="0" parTransId="{094F51D1-1ABD-4E34-965F-AB20E99B9E79}" sibTransId="{F050CF66-863D-4C76-ADF6-9A9C47AAE5A8}"/>
    <dgm:cxn modelId="{85B4FA0A-67B3-441F-B35F-67A299296CB3}" type="presOf" srcId="{80017205-3141-4C8A-AB56-01350CA4C8C1}" destId="{FB24ADAF-285C-4965-9C65-CC50AD56E264}" srcOrd="0" destOrd="0" presId="urn:microsoft.com/office/officeart/2005/8/layout/list1"/>
    <dgm:cxn modelId="{8D34830F-0926-498D-B90C-29B9B1670CFD}" type="presOf" srcId="{80017205-3141-4C8A-AB56-01350CA4C8C1}" destId="{C752D5AA-48C0-4D91-B689-9A0004B5AF20}" srcOrd="1" destOrd="0" presId="urn:microsoft.com/office/officeart/2005/8/layout/list1"/>
    <dgm:cxn modelId="{9663770E-CDA6-4DEF-91BD-30086AB6FEE4}" type="presOf" srcId="{E55C63D4-271A-424A-B87B-F3D6F0F9862B}" destId="{F676FB18-EB87-4F3D-B199-C2657142672E}" srcOrd="1" destOrd="0" presId="urn:microsoft.com/office/officeart/2005/8/layout/list1"/>
    <dgm:cxn modelId="{663399B6-B49B-43E9-B25C-DE06A62C2BDD}" type="presParOf" srcId="{CB2DC3F2-99A0-4386-AADD-292A5D741D61}" destId="{13F8EFAC-A78D-4C87-B0F5-FF519D05BC76}" srcOrd="0" destOrd="0" presId="urn:microsoft.com/office/officeart/2005/8/layout/list1"/>
    <dgm:cxn modelId="{13B7B6D5-3BD2-4CE4-AF25-15980F00E6C2}" type="presParOf" srcId="{13F8EFAC-A78D-4C87-B0F5-FF519D05BC76}" destId="{FB24ADAF-285C-4965-9C65-CC50AD56E264}" srcOrd="0" destOrd="0" presId="urn:microsoft.com/office/officeart/2005/8/layout/list1"/>
    <dgm:cxn modelId="{76F5436F-117D-4B35-A51E-D8A1A2558239}" type="presParOf" srcId="{13F8EFAC-A78D-4C87-B0F5-FF519D05BC76}" destId="{C752D5AA-48C0-4D91-B689-9A0004B5AF20}" srcOrd="1" destOrd="0" presId="urn:microsoft.com/office/officeart/2005/8/layout/list1"/>
    <dgm:cxn modelId="{18912450-2DC6-4712-8235-A39E87D0F847}" type="presParOf" srcId="{CB2DC3F2-99A0-4386-AADD-292A5D741D61}" destId="{2FE5C2D1-121F-4C2A-A396-125D6AD71246}" srcOrd="1" destOrd="0" presId="urn:microsoft.com/office/officeart/2005/8/layout/list1"/>
    <dgm:cxn modelId="{D129A468-6509-45BF-807D-5C9AE0A237D3}" type="presParOf" srcId="{CB2DC3F2-99A0-4386-AADD-292A5D741D61}" destId="{6FB95408-3510-4115-B84A-9F400E4ED45F}" srcOrd="2" destOrd="0" presId="urn:microsoft.com/office/officeart/2005/8/layout/list1"/>
    <dgm:cxn modelId="{0CF25A3F-B545-4198-9677-472C8AF116C8}" type="presParOf" srcId="{CB2DC3F2-99A0-4386-AADD-292A5D741D61}" destId="{905B36E0-BE97-4616-862C-A4DB2D8CDA15}" srcOrd="3" destOrd="0" presId="urn:microsoft.com/office/officeart/2005/8/layout/list1"/>
    <dgm:cxn modelId="{8AB1BC5E-03F3-49DC-9653-70D95C95DC0C}" type="presParOf" srcId="{CB2DC3F2-99A0-4386-AADD-292A5D741D61}" destId="{B0BB337E-8FE9-4C99-892E-CCFB1ABA5BA3}" srcOrd="4" destOrd="0" presId="urn:microsoft.com/office/officeart/2005/8/layout/list1"/>
    <dgm:cxn modelId="{9F22C676-E3AF-4770-9243-BBCD2B745E4C}" type="presParOf" srcId="{B0BB337E-8FE9-4C99-892E-CCFB1ABA5BA3}" destId="{72128EB1-6140-4767-9B8B-E97217B310C0}" srcOrd="0" destOrd="0" presId="urn:microsoft.com/office/officeart/2005/8/layout/list1"/>
    <dgm:cxn modelId="{A01F913F-77B5-4BD0-8AC4-FBE3722AE149}" type="presParOf" srcId="{B0BB337E-8FE9-4C99-892E-CCFB1ABA5BA3}" destId="{31A3F585-1ED6-4643-800C-C6F551D236E5}" srcOrd="1" destOrd="0" presId="urn:microsoft.com/office/officeart/2005/8/layout/list1"/>
    <dgm:cxn modelId="{DFFEB2C5-7A38-4586-ADF3-956DB63E9E24}" type="presParOf" srcId="{CB2DC3F2-99A0-4386-AADD-292A5D741D61}" destId="{738608E5-7940-4BEC-88B5-2F6594443D4B}" srcOrd="5" destOrd="0" presId="urn:microsoft.com/office/officeart/2005/8/layout/list1"/>
    <dgm:cxn modelId="{757AEE07-3923-445E-BC1D-9C194D89D8E0}" type="presParOf" srcId="{CB2DC3F2-99A0-4386-AADD-292A5D741D61}" destId="{08763E14-01B6-4587-B02A-CC78B8062A3D}" srcOrd="6" destOrd="0" presId="urn:microsoft.com/office/officeart/2005/8/layout/list1"/>
    <dgm:cxn modelId="{EB283E01-3964-4065-A47D-B106032D5CE3}" type="presParOf" srcId="{CB2DC3F2-99A0-4386-AADD-292A5D741D61}" destId="{627984BC-2CDD-4677-8395-3AAA0DDA88F1}" srcOrd="7" destOrd="0" presId="urn:microsoft.com/office/officeart/2005/8/layout/list1"/>
    <dgm:cxn modelId="{0916FD37-D3C9-48A4-8DC5-61A1446605F7}" type="presParOf" srcId="{CB2DC3F2-99A0-4386-AADD-292A5D741D61}" destId="{0FE2C529-640C-450F-ADC8-4200FDCEA627}" srcOrd="8" destOrd="0" presId="urn:microsoft.com/office/officeart/2005/8/layout/list1"/>
    <dgm:cxn modelId="{F68D92AF-E6C2-43AB-86BE-0D8F532CBF81}" type="presParOf" srcId="{0FE2C529-640C-450F-ADC8-4200FDCEA627}" destId="{BD130DC1-5A34-4EBD-8C2C-DBB53DA742A7}" srcOrd="0" destOrd="0" presId="urn:microsoft.com/office/officeart/2005/8/layout/list1"/>
    <dgm:cxn modelId="{E788BC92-333A-4CFE-98A7-CA893BE8A174}" type="presParOf" srcId="{0FE2C529-640C-450F-ADC8-4200FDCEA627}" destId="{A94EE3EC-E17F-4616-9A45-9F1E5BD74285}" srcOrd="1" destOrd="0" presId="urn:microsoft.com/office/officeart/2005/8/layout/list1"/>
    <dgm:cxn modelId="{CB75802D-90AD-464E-A012-45962828456A}" type="presParOf" srcId="{CB2DC3F2-99A0-4386-AADD-292A5D741D61}" destId="{9FC53FCF-6974-444B-A74F-8A2743E11971}" srcOrd="9" destOrd="0" presId="urn:microsoft.com/office/officeart/2005/8/layout/list1"/>
    <dgm:cxn modelId="{5FDC5A27-8882-4B22-A1EF-FA41367AAFA2}" type="presParOf" srcId="{CB2DC3F2-99A0-4386-AADD-292A5D741D61}" destId="{98631FA9-7647-4C84-8618-5A679F09384E}" srcOrd="10" destOrd="0" presId="urn:microsoft.com/office/officeart/2005/8/layout/list1"/>
    <dgm:cxn modelId="{F3C5ED0B-AA42-432E-9814-F958CA6C2F56}" type="presParOf" srcId="{CB2DC3F2-99A0-4386-AADD-292A5D741D61}" destId="{B49073ED-11F3-43C3-A4DD-DF4510D015FA}" srcOrd="11" destOrd="0" presId="urn:microsoft.com/office/officeart/2005/8/layout/list1"/>
    <dgm:cxn modelId="{26093926-FE06-43D9-B7BD-A968CE36AC8D}" type="presParOf" srcId="{CB2DC3F2-99A0-4386-AADD-292A5D741D61}" destId="{A0B26CA8-33AE-47E2-82EA-8C425D6B9C18}" srcOrd="12" destOrd="0" presId="urn:microsoft.com/office/officeart/2005/8/layout/list1"/>
    <dgm:cxn modelId="{209C8BEB-2CD0-4938-8BF4-1E5E1025DFC3}" type="presParOf" srcId="{A0B26CA8-33AE-47E2-82EA-8C425D6B9C18}" destId="{9DD2643D-1AD7-45C5-B778-2476525E814D}" srcOrd="0" destOrd="0" presId="urn:microsoft.com/office/officeart/2005/8/layout/list1"/>
    <dgm:cxn modelId="{EED365FE-BD59-4145-AF24-D5DF4C740A65}" type="presParOf" srcId="{A0B26CA8-33AE-47E2-82EA-8C425D6B9C18}" destId="{F676FB18-EB87-4F3D-B199-C2657142672E}" srcOrd="1" destOrd="0" presId="urn:microsoft.com/office/officeart/2005/8/layout/list1"/>
    <dgm:cxn modelId="{7E904BC2-AC91-4C96-A9C4-27C27988AD82}" type="presParOf" srcId="{CB2DC3F2-99A0-4386-AADD-292A5D741D61}" destId="{71DCFA0E-10D0-420C-A5D4-6687DBBA02D5}" srcOrd="13" destOrd="0" presId="urn:microsoft.com/office/officeart/2005/8/layout/list1"/>
    <dgm:cxn modelId="{C96C7F16-782E-4034-943B-F952F46EDB15}" type="presParOf" srcId="{CB2DC3F2-99A0-4386-AADD-292A5D741D61}" destId="{51CDB5EC-D3C0-43AE-ABA7-4A5DBC112062}" srcOrd="14" destOrd="0" presId="urn:microsoft.com/office/officeart/2005/8/layout/list1"/>
    <dgm:cxn modelId="{69B04DC7-3C3C-4AF5-A97E-0FC467DB4ADE}" type="presParOf" srcId="{CB2DC3F2-99A0-4386-AADD-292A5D741D61}" destId="{89F3FE57-9528-4725-A68E-5D36DB98D2FA}" srcOrd="15" destOrd="0" presId="urn:microsoft.com/office/officeart/2005/8/layout/list1"/>
    <dgm:cxn modelId="{377B75AF-F39B-4DC5-9777-8B62CB34E1C5}" type="presParOf" srcId="{CB2DC3F2-99A0-4386-AADD-292A5D741D61}" destId="{2F7FE82F-CB20-4AF6-9676-6BDD768ED543}" srcOrd="16" destOrd="0" presId="urn:microsoft.com/office/officeart/2005/8/layout/list1"/>
    <dgm:cxn modelId="{33B5E249-FE6E-4F62-9114-0CFC4C6B0DBC}" type="presParOf" srcId="{2F7FE82F-CB20-4AF6-9676-6BDD768ED543}" destId="{4CEA8DC6-69BF-4A66-B308-1A630EDB2D45}" srcOrd="0" destOrd="0" presId="urn:microsoft.com/office/officeart/2005/8/layout/list1"/>
    <dgm:cxn modelId="{D352CC07-E0C6-41BC-A830-3753D4466CAB}" type="presParOf" srcId="{2F7FE82F-CB20-4AF6-9676-6BDD768ED543}" destId="{CC7D2332-F445-4F9B-BED7-D52C2FE9A28A}" srcOrd="1" destOrd="0" presId="urn:microsoft.com/office/officeart/2005/8/layout/list1"/>
    <dgm:cxn modelId="{84C4731F-DB6E-4EB5-A852-BDCCAFF67844}" type="presParOf" srcId="{CB2DC3F2-99A0-4386-AADD-292A5D741D61}" destId="{639C902D-DFD1-4C31-9844-9C4800343C87}" srcOrd="17" destOrd="0" presId="urn:microsoft.com/office/officeart/2005/8/layout/list1"/>
    <dgm:cxn modelId="{56C891EF-BC02-41D4-B8B2-E2DB25E71450}" type="presParOf" srcId="{CB2DC3F2-99A0-4386-AADD-292A5D741D61}" destId="{6AE8256B-579F-4C7D-847F-7D3B4E58CF22}" srcOrd="18" destOrd="0" presId="urn:microsoft.com/office/officeart/2005/8/layout/list1"/>
    <dgm:cxn modelId="{0090D640-86FB-4543-B5A9-9111B124E6C5}" type="presParOf" srcId="{CB2DC3F2-99A0-4386-AADD-292A5D741D61}" destId="{DC732114-F235-4D4B-9E3A-2054983A347A}" srcOrd="19" destOrd="0" presId="urn:microsoft.com/office/officeart/2005/8/layout/list1"/>
    <dgm:cxn modelId="{AE1D1AA2-BA28-402C-A9DF-9ECC7FD08BA8}" type="presParOf" srcId="{CB2DC3F2-99A0-4386-AADD-292A5D741D61}" destId="{7FFEB4DD-E748-4C4D-8AF5-BD48446BD8DD}" srcOrd="20" destOrd="0" presId="urn:microsoft.com/office/officeart/2005/8/layout/list1"/>
    <dgm:cxn modelId="{B3409DF4-9381-4FC5-8D40-F2F59AA6F333}" type="presParOf" srcId="{7FFEB4DD-E748-4C4D-8AF5-BD48446BD8DD}" destId="{069C8768-9573-469D-B3E5-FBFF0E8ADD9F}" srcOrd="0" destOrd="0" presId="urn:microsoft.com/office/officeart/2005/8/layout/list1"/>
    <dgm:cxn modelId="{35C8DCB2-691C-485A-A63F-256EE8390BC8}" type="presParOf" srcId="{7FFEB4DD-E748-4C4D-8AF5-BD48446BD8DD}" destId="{02DB04C4-C28A-417F-9523-59E3171A4F45}" srcOrd="1" destOrd="0" presId="urn:microsoft.com/office/officeart/2005/8/layout/list1"/>
    <dgm:cxn modelId="{69CBC558-C647-452E-81FB-D41BA92AD609}" type="presParOf" srcId="{CB2DC3F2-99A0-4386-AADD-292A5D741D61}" destId="{185553B8-218B-4660-843C-B4B8FED917F3}" srcOrd="21" destOrd="0" presId="urn:microsoft.com/office/officeart/2005/8/layout/list1"/>
    <dgm:cxn modelId="{5AD8DF38-02BB-4965-B79A-0462FB22C33E}" type="presParOf" srcId="{CB2DC3F2-99A0-4386-AADD-292A5D741D61}" destId="{D90F43D3-E703-4FB0-A54C-888AF2C6C529}"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1C07D-F3D2-443A-B342-310CE5E4EF89}">
      <dsp:nvSpPr>
        <dsp:cNvPr id="0" name=""/>
        <dsp:cNvSpPr/>
      </dsp:nvSpPr>
      <dsp:spPr>
        <a:xfrm>
          <a:off x="0" y="339601"/>
          <a:ext cx="1157505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D17B9-0399-4CAB-BA10-489DEA891BE8}">
      <dsp:nvSpPr>
        <dsp:cNvPr id="0" name=""/>
        <dsp:cNvSpPr/>
      </dsp:nvSpPr>
      <dsp:spPr>
        <a:xfrm>
          <a:off x="578752" y="14881"/>
          <a:ext cx="810253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257" tIns="0" rIns="306257" bIns="0" numCol="1" spcCol="1270" anchor="ctr" anchorCtr="0">
          <a:noAutofit/>
        </a:bodyPr>
        <a:lstStyle/>
        <a:p>
          <a:pPr lvl="0" algn="just" defTabSz="711200">
            <a:lnSpc>
              <a:spcPct val="90000"/>
            </a:lnSpc>
            <a:spcBef>
              <a:spcPct val="0"/>
            </a:spcBef>
            <a:spcAft>
              <a:spcPct val="35000"/>
            </a:spcAf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kern="1200" dirty="0">
              <a:solidFill>
                <a:schemeClr val="bg1"/>
              </a:solidFill>
              <a:latin typeface="Avenir Next LT Pro" panose="020B0504020202020204" pitchFamily="34" charset="0"/>
            </a:rPr>
            <a:t>Se está trabajando en la realización de un “Manual para la Generación de Escenarios de Cambio Climático”.</a:t>
          </a:r>
          <a:endParaRPr lang="es-PA" sz="1600" kern="1200" dirty="0">
            <a:solidFill>
              <a:schemeClr val="bg1"/>
            </a:solidFill>
          </a:endParaRPr>
        </a:p>
      </dsp:txBody>
      <dsp:txXfrm>
        <a:off x="610455" y="46584"/>
        <a:ext cx="8039133" cy="586034"/>
      </dsp:txXfrm>
    </dsp:sp>
    <dsp:sp modelId="{AE460E07-A6AB-46E4-BD4C-EE5174598D35}">
      <dsp:nvSpPr>
        <dsp:cNvPr id="0" name=""/>
        <dsp:cNvSpPr/>
      </dsp:nvSpPr>
      <dsp:spPr>
        <a:xfrm>
          <a:off x="0" y="1337521"/>
          <a:ext cx="1157505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D0FA35-EC13-4F64-B727-3AA7AD72B290}">
      <dsp:nvSpPr>
        <dsp:cNvPr id="0" name=""/>
        <dsp:cNvSpPr/>
      </dsp:nvSpPr>
      <dsp:spPr>
        <a:xfrm>
          <a:off x="578752" y="1012801"/>
          <a:ext cx="810253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257" tIns="0" rIns="306257" bIns="0" numCol="1" spcCol="1270" anchor="ctr" anchorCtr="0">
          <a:noAutofit/>
        </a:bodyPr>
        <a:lstStyle/>
        <a:p>
          <a:pPr lvl="0" algn="just" defTabSz="711200">
            <a:lnSpc>
              <a:spcPct val="90000"/>
            </a:lnSpc>
            <a:spcBef>
              <a:spcPct val="0"/>
            </a:spcBef>
            <a:spcAft>
              <a:spcPct val="35000"/>
            </a:spcAf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kern="1200" dirty="0">
              <a:solidFill>
                <a:schemeClr val="bg1"/>
              </a:solidFill>
              <a:latin typeface="Avenir Next LT Pro" panose="020B0504020202020204" pitchFamily="34" charset="0"/>
            </a:rPr>
            <a:t>Los resultados de escenarios deben actualizarse  cada dos (2) años.</a:t>
          </a:r>
          <a:endParaRPr lang="es-PA" sz="1600" kern="1200" dirty="0">
            <a:solidFill>
              <a:schemeClr val="bg1"/>
            </a:solidFill>
          </a:endParaRPr>
        </a:p>
      </dsp:txBody>
      <dsp:txXfrm>
        <a:off x="610455" y="1044504"/>
        <a:ext cx="8039133" cy="586034"/>
      </dsp:txXfrm>
    </dsp:sp>
    <dsp:sp modelId="{2799EF3F-60BD-466E-AA3E-D83D9112DB7E}">
      <dsp:nvSpPr>
        <dsp:cNvPr id="0" name=""/>
        <dsp:cNvSpPr/>
      </dsp:nvSpPr>
      <dsp:spPr>
        <a:xfrm>
          <a:off x="0" y="2335441"/>
          <a:ext cx="1157505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45197C-07AA-4F65-9197-842C4DDB4C02}">
      <dsp:nvSpPr>
        <dsp:cNvPr id="0" name=""/>
        <dsp:cNvSpPr/>
      </dsp:nvSpPr>
      <dsp:spPr>
        <a:xfrm>
          <a:off x="578752" y="2010721"/>
          <a:ext cx="810253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257" tIns="0" rIns="306257" bIns="0" numCol="1" spcCol="1270" anchor="ctr" anchorCtr="0">
          <a:noAutofit/>
        </a:bodyPr>
        <a:lstStyle/>
        <a:p>
          <a:pPr lvl="0" algn="just" defTabSz="711200">
            <a:lnSpc>
              <a:spcPct val="90000"/>
            </a:lnSpc>
            <a:spcBef>
              <a:spcPct val="0"/>
            </a:spcBef>
            <a:spcAft>
              <a:spcPct val="35000"/>
            </a:spcAft>
            <a:buBlip>
              <a:blip xmlns:r="http://schemas.openxmlformats.org/officeDocument/2006/relationships" r:embed="rId1">
                <a:extLst>
                  <a:ext uri="{96DAC541-7B7A-43D3-8B79-37D633B846F1}">
                    <asvg:svgBlip xmlns:asvg="http://schemas.microsoft.com/office/drawing/2016/SVG/main" xmlns="" r:embed="rId2"/>
                  </a:ext>
                </a:extLst>
              </a:blip>
            </a:buBlip>
          </a:pPr>
          <a:r>
            <a:rPr lang="es-MX" sz="1600" b="1" kern="1200" dirty="0">
              <a:solidFill>
                <a:schemeClr val="bg1"/>
              </a:solidFill>
              <a:latin typeface="Avenir Next LT Pro" panose="020B0504020202020204" pitchFamily="34" charset="0"/>
            </a:rPr>
            <a:t>Actualización de escenarios de cambio climático con data al 2022 realizándose, estará lista en diciembre.</a:t>
          </a:r>
          <a:endParaRPr lang="es-PA" sz="1600" kern="1200" dirty="0">
            <a:solidFill>
              <a:schemeClr val="bg1"/>
            </a:solidFill>
          </a:endParaRPr>
        </a:p>
      </dsp:txBody>
      <dsp:txXfrm>
        <a:off x="610455" y="2042424"/>
        <a:ext cx="8039133" cy="586034"/>
      </dsp:txXfrm>
    </dsp:sp>
    <dsp:sp modelId="{7815908C-1DF7-4387-A12E-46278B450CAC}">
      <dsp:nvSpPr>
        <dsp:cNvPr id="0" name=""/>
        <dsp:cNvSpPr/>
      </dsp:nvSpPr>
      <dsp:spPr>
        <a:xfrm>
          <a:off x="0" y="3851465"/>
          <a:ext cx="1157505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0CF50A-C02E-44F5-A788-6A602DBF6F52}">
      <dsp:nvSpPr>
        <dsp:cNvPr id="0" name=""/>
        <dsp:cNvSpPr/>
      </dsp:nvSpPr>
      <dsp:spPr>
        <a:xfrm>
          <a:off x="578752" y="3008641"/>
          <a:ext cx="8266534" cy="1167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257" tIns="0" rIns="306257" bIns="0" numCol="1" spcCol="1270" anchor="ctr" anchorCtr="0">
          <a:noAutofit/>
        </a:bodyPr>
        <a:lstStyle/>
        <a:p>
          <a:pPr lvl="0" algn="just" defTabSz="711200">
            <a:lnSpc>
              <a:spcPct val="90000"/>
            </a:lnSpc>
            <a:spcBef>
              <a:spcPct val="0"/>
            </a:spcBef>
            <a:spcAft>
              <a:spcPct val="35000"/>
            </a:spcAft>
            <a:buBlip>
              <a:blip xmlns:r="http://schemas.openxmlformats.org/officeDocument/2006/relationships" r:embed="rId1">
                <a:extLst>
                  <a:ext uri="{96DAC541-7B7A-43D3-8B79-37D633B846F1}">
                    <asvg:svgBlip xmlns:asvg="http://schemas.microsoft.com/office/drawing/2016/SVG/main" xmlns="" r:embed="rId2"/>
                  </a:ext>
                </a:extLst>
              </a:blip>
            </a:buBlip>
          </a:pPr>
          <a:r>
            <a:rPr lang="es-PA" sz="1600" b="1" kern="1200" dirty="0">
              <a:solidFill>
                <a:schemeClr val="bg1"/>
              </a:solidFill>
              <a:latin typeface="Avenir Next LT Pro" panose="020B0504020202020204" pitchFamily="34" charset="0"/>
            </a:rPr>
            <a:t>Se esta desarrollando un análisis de los resultados obtenidos de los escenarios de cambio climático, para los sectores de la NDC1, que será información utilizada en la generación del Atlas Interactivo de Riesgo Climático.</a:t>
          </a:r>
          <a:endParaRPr lang="es-PA" sz="1600" kern="1200" dirty="0">
            <a:solidFill>
              <a:schemeClr val="bg1"/>
            </a:solidFill>
          </a:endParaRPr>
        </a:p>
      </dsp:txBody>
      <dsp:txXfrm>
        <a:off x="635747" y="3065636"/>
        <a:ext cx="8152544" cy="1053553"/>
      </dsp:txXfrm>
    </dsp:sp>
    <dsp:sp modelId="{1662F68B-1A31-4D9E-AFD5-801BB9E907F7}">
      <dsp:nvSpPr>
        <dsp:cNvPr id="0" name=""/>
        <dsp:cNvSpPr/>
      </dsp:nvSpPr>
      <dsp:spPr>
        <a:xfrm>
          <a:off x="0" y="4849385"/>
          <a:ext cx="11575056"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4B1D53-72C6-46DC-8831-A7CF3AB0FB4F}">
      <dsp:nvSpPr>
        <dsp:cNvPr id="0" name=""/>
        <dsp:cNvSpPr/>
      </dsp:nvSpPr>
      <dsp:spPr>
        <a:xfrm>
          <a:off x="578752" y="4524665"/>
          <a:ext cx="8102539"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257" tIns="0" rIns="306257" bIns="0" numCol="1" spcCol="1270" anchor="ctr" anchorCtr="0">
          <a:noAutofit/>
        </a:bodyPr>
        <a:lstStyle/>
        <a:p>
          <a:pPr lvl="0" algn="just" defTabSz="711200">
            <a:lnSpc>
              <a:spcPct val="90000"/>
            </a:lnSpc>
            <a:spcBef>
              <a:spcPct val="0"/>
            </a:spcBef>
            <a:spcAft>
              <a:spcPct val="35000"/>
            </a:spcAft>
            <a:buBlip>
              <a:blip xmlns:r="http://schemas.openxmlformats.org/officeDocument/2006/relationships" r:embed="rId1">
                <a:extLst>
                  <a:ext uri="{96DAC541-7B7A-43D3-8B79-37D633B846F1}">
                    <asvg:svgBlip xmlns:asvg="http://schemas.microsoft.com/office/drawing/2016/SVG/main" xmlns="" r:embed="rId2"/>
                  </a:ext>
                </a:extLst>
              </a:blip>
            </a:buBlip>
          </a:pPr>
          <a:r>
            <a:rPr lang="es-PA" sz="1600" b="1" kern="1200" dirty="0">
              <a:solidFill>
                <a:schemeClr val="bg1"/>
              </a:solidFill>
              <a:latin typeface="Avenir Next LT Pro" panose="020B0504020202020204" pitchFamily="34" charset="0"/>
            </a:rPr>
            <a:t>Divulgación a instituciones claves, organizaciones no gubernamentales y la academia. </a:t>
          </a:r>
        </a:p>
      </dsp:txBody>
      <dsp:txXfrm>
        <a:off x="610455" y="4556368"/>
        <a:ext cx="8039133"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75FD6-D8B7-41D0-8835-6BDE9C917F2F}">
      <dsp:nvSpPr>
        <dsp:cNvPr id="0" name=""/>
        <dsp:cNvSpPr/>
      </dsp:nvSpPr>
      <dsp:spPr>
        <a:xfrm>
          <a:off x="0" y="174664"/>
          <a:ext cx="3091543" cy="1236617"/>
        </a:xfrm>
        <a:prstGeom prst="rightArrow">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FF051-D583-439D-B07B-582E95FF7590}">
      <dsp:nvSpPr>
        <dsp:cNvPr id="0" name=""/>
        <dsp:cNvSpPr/>
      </dsp:nvSpPr>
      <dsp:spPr>
        <a:xfrm>
          <a:off x="214454" y="517143"/>
          <a:ext cx="2532257" cy="618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a:lnSpc>
              <a:spcPct val="90000"/>
            </a:lnSpc>
            <a:spcBef>
              <a:spcPct val="0"/>
            </a:spcBef>
            <a:spcAft>
              <a:spcPct val="35000"/>
            </a:spcAft>
          </a:pPr>
          <a:r>
            <a:rPr lang="es-PA" sz="3200" b="1" kern="1200" dirty="0">
              <a:solidFill>
                <a:schemeClr val="bg1"/>
              </a:solidFill>
            </a:rPr>
            <a:t>Año: 2050</a:t>
          </a:r>
        </a:p>
      </dsp:txBody>
      <dsp:txXfrm>
        <a:off x="214454" y="517143"/>
        <a:ext cx="2532257" cy="618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0146F-6A72-418A-8365-73FDF2D80DF6}">
      <dsp:nvSpPr>
        <dsp:cNvPr id="0" name=""/>
        <dsp:cNvSpPr/>
      </dsp:nvSpPr>
      <dsp:spPr>
        <a:xfrm>
          <a:off x="2822289" y="562"/>
          <a:ext cx="6265036" cy="2193924"/>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s-PA" sz="3200" kern="1200" dirty="0">
            <a:latin typeface="+mn-lt"/>
          </a:endParaRPr>
        </a:p>
        <a:p>
          <a:pPr marL="285750" lvl="1" indent="-285750" algn="l" defTabSz="1244600">
            <a:lnSpc>
              <a:spcPct val="90000"/>
            </a:lnSpc>
            <a:spcBef>
              <a:spcPct val="0"/>
            </a:spcBef>
            <a:spcAft>
              <a:spcPct val="15000"/>
            </a:spcAft>
            <a:buChar char="••"/>
          </a:pPr>
          <a:r>
            <a:rPr lang="es-PA" sz="2800" b="1" kern="1200" dirty="0">
              <a:effectLst>
                <a:outerShdw blurRad="38100" dist="38100" dir="2700000" algn="tl">
                  <a:srgbClr val="000000">
                    <a:alpha val="43137"/>
                  </a:srgbClr>
                </a:outerShdw>
              </a:effectLst>
              <a:latin typeface="+mn-lt"/>
            </a:rPr>
            <a:t>SSP2-4.5</a:t>
          </a:r>
          <a:r>
            <a:rPr lang="es-PA" sz="2800" kern="1200" dirty="0">
              <a:latin typeface="+mn-lt"/>
            </a:rPr>
            <a:t> – 267 mm / 0.27 m</a:t>
          </a:r>
        </a:p>
        <a:p>
          <a:pPr marL="285750" lvl="1" indent="-285750" algn="l" defTabSz="1244600">
            <a:lnSpc>
              <a:spcPct val="90000"/>
            </a:lnSpc>
            <a:spcBef>
              <a:spcPct val="0"/>
            </a:spcBef>
            <a:spcAft>
              <a:spcPct val="15000"/>
            </a:spcAft>
            <a:buChar char="••"/>
          </a:pPr>
          <a:r>
            <a:rPr lang="es-PA" sz="2800" b="1" kern="1200" dirty="0">
              <a:effectLst>
                <a:outerShdw blurRad="38100" dist="38100" dir="2700000" algn="tl">
                  <a:srgbClr val="000000">
                    <a:alpha val="43137"/>
                  </a:srgbClr>
                </a:outerShdw>
              </a:effectLst>
              <a:latin typeface="+mn-lt"/>
            </a:rPr>
            <a:t>SSP5-8.5</a:t>
          </a:r>
          <a:r>
            <a:rPr lang="es-PA" sz="2800" kern="1200" dirty="0">
              <a:latin typeface="+mn-lt"/>
            </a:rPr>
            <a:t> – 296 mm / 0.30 m</a:t>
          </a:r>
        </a:p>
      </dsp:txBody>
      <dsp:txXfrm>
        <a:off x="2822289" y="274803"/>
        <a:ext cx="5442315" cy="1645443"/>
      </dsp:txXfrm>
    </dsp:sp>
    <dsp:sp modelId="{4BB2BBB0-442D-4B81-A9DC-B502D7E8FE51}">
      <dsp:nvSpPr>
        <dsp:cNvPr id="0" name=""/>
        <dsp:cNvSpPr/>
      </dsp:nvSpPr>
      <dsp:spPr>
        <a:xfrm>
          <a:off x="414" y="562"/>
          <a:ext cx="2821874" cy="219392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s-PA" sz="5300" kern="1200" dirty="0">
              <a:latin typeface="+mn-lt"/>
            </a:rPr>
            <a:t>Caribe</a:t>
          </a:r>
        </a:p>
      </dsp:txBody>
      <dsp:txXfrm>
        <a:off x="107513" y="107661"/>
        <a:ext cx="2607676" cy="1979726"/>
      </dsp:txXfrm>
    </dsp:sp>
    <dsp:sp modelId="{EA291DBD-8840-43F8-888F-4D67E1CA7ED7}">
      <dsp:nvSpPr>
        <dsp:cNvPr id="0" name=""/>
        <dsp:cNvSpPr/>
      </dsp:nvSpPr>
      <dsp:spPr>
        <a:xfrm>
          <a:off x="2803367" y="2413879"/>
          <a:ext cx="6281875" cy="2193924"/>
        </a:xfrm>
        <a:prstGeom prst="rightArrow">
          <a:avLst>
            <a:gd name="adj1" fmla="val 75000"/>
            <a:gd name="adj2" fmla="val 50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s-PA" sz="3200" kern="1200" dirty="0">
            <a:latin typeface="+mn-lt"/>
          </a:endParaRPr>
        </a:p>
        <a:p>
          <a:pPr marL="285750" lvl="1" indent="-285750" algn="l" defTabSz="1244600">
            <a:lnSpc>
              <a:spcPct val="90000"/>
            </a:lnSpc>
            <a:spcBef>
              <a:spcPct val="0"/>
            </a:spcBef>
            <a:spcAft>
              <a:spcPct val="15000"/>
            </a:spcAft>
            <a:buChar char="••"/>
          </a:pPr>
          <a:r>
            <a:rPr lang="es-PA" sz="2800" b="1" kern="1200" dirty="0">
              <a:effectLst>
                <a:outerShdw blurRad="38100" dist="38100" dir="2700000" algn="tl">
                  <a:srgbClr val="000000">
                    <a:alpha val="43137"/>
                  </a:srgbClr>
                </a:outerShdw>
              </a:effectLst>
              <a:latin typeface="+mn-lt"/>
            </a:rPr>
            <a:t>SSP2-4.5</a:t>
          </a:r>
          <a:r>
            <a:rPr lang="es-PA" sz="2800" kern="1200" dirty="0">
              <a:latin typeface="+mn-lt"/>
            </a:rPr>
            <a:t> – 192 mm / 0.19 m</a:t>
          </a:r>
        </a:p>
        <a:p>
          <a:pPr marL="285750" lvl="1" indent="-285750" algn="l" defTabSz="1244600">
            <a:lnSpc>
              <a:spcPct val="90000"/>
            </a:lnSpc>
            <a:spcBef>
              <a:spcPct val="0"/>
            </a:spcBef>
            <a:spcAft>
              <a:spcPct val="15000"/>
            </a:spcAft>
            <a:buChar char="••"/>
          </a:pPr>
          <a:r>
            <a:rPr lang="es-PA" sz="2800" b="1" kern="1200" dirty="0">
              <a:effectLst>
                <a:outerShdw blurRad="38100" dist="38100" dir="2700000" algn="tl">
                  <a:srgbClr val="000000">
                    <a:alpha val="43137"/>
                  </a:srgbClr>
                </a:outerShdw>
              </a:effectLst>
              <a:latin typeface="+mn-lt"/>
            </a:rPr>
            <a:t>SSP5-8.5</a:t>
          </a:r>
          <a:r>
            <a:rPr lang="es-PA" sz="2800" kern="1200" dirty="0">
              <a:latin typeface="+mn-lt"/>
            </a:rPr>
            <a:t> – 224 mm / 0.22 m</a:t>
          </a:r>
        </a:p>
      </dsp:txBody>
      <dsp:txXfrm>
        <a:off x="2803367" y="2688120"/>
        <a:ext cx="5459154" cy="1645443"/>
      </dsp:txXfrm>
    </dsp:sp>
    <dsp:sp modelId="{70783A2E-AC4C-4689-9708-6A24EE52E28F}">
      <dsp:nvSpPr>
        <dsp:cNvPr id="0" name=""/>
        <dsp:cNvSpPr/>
      </dsp:nvSpPr>
      <dsp:spPr>
        <a:xfrm>
          <a:off x="2497" y="2413879"/>
          <a:ext cx="2800870" cy="2193924"/>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s-PA" sz="5300" kern="1200" dirty="0">
              <a:latin typeface="+mn-lt"/>
            </a:rPr>
            <a:t>Pacífico</a:t>
          </a:r>
        </a:p>
      </dsp:txBody>
      <dsp:txXfrm>
        <a:off x="109596" y="2520978"/>
        <a:ext cx="2586672" cy="1979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D927-B1C5-47B7-857D-B349C3FE448C}">
      <dsp:nvSpPr>
        <dsp:cNvPr id="0" name=""/>
        <dsp:cNvSpPr/>
      </dsp:nvSpPr>
      <dsp:spPr>
        <a:xfrm>
          <a:off x="2041" y="90546"/>
          <a:ext cx="3963981" cy="380986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PA" sz="2000" kern="1200" dirty="0"/>
            <a:t>SINAPROC</a:t>
          </a:r>
        </a:p>
        <a:p>
          <a:pPr marL="228600" lvl="1" indent="-228600" algn="l" defTabSz="889000">
            <a:lnSpc>
              <a:spcPct val="90000"/>
            </a:lnSpc>
            <a:spcBef>
              <a:spcPct val="0"/>
            </a:spcBef>
            <a:spcAft>
              <a:spcPct val="15000"/>
            </a:spcAft>
            <a:buChar char="••"/>
          </a:pPr>
          <a:r>
            <a:rPr lang="es-PA" sz="2000" kern="1200" dirty="0"/>
            <a:t>AMP</a:t>
          </a:r>
        </a:p>
        <a:p>
          <a:pPr marL="228600" lvl="1" indent="-228600" algn="l" defTabSz="889000">
            <a:lnSpc>
              <a:spcPct val="90000"/>
            </a:lnSpc>
            <a:spcBef>
              <a:spcPct val="0"/>
            </a:spcBef>
            <a:spcAft>
              <a:spcPct val="15000"/>
            </a:spcAft>
            <a:buChar char="••"/>
          </a:pPr>
          <a:r>
            <a:rPr lang="es-PA" sz="2000" kern="1200" dirty="0"/>
            <a:t>ANATI</a:t>
          </a:r>
        </a:p>
        <a:p>
          <a:pPr marL="228600" lvl="1" indent="-228600" algn="l" defTabSz="889000">
            <a:lnSpc>
              <a:spcPct val="90000"/>
            </a:lnSpc>
            <a:spcBef>
              <a:spcPct val="0"/>
            </a:spcBef>
            <a:spcAft>
              <a:spcPct val="15000"/>
            </a:spcAft>
            <a:buChar char="••"/>
          </a:pPr>
          <a:r>
            <a:rPr lang="es-PA" sz="2000" kern="1200" dirty="0"/>
            <a:t>Tommy Guardia</a:t>
          </a:r>
        </a:p>
        <a:p>
          <a:pPr marL="228600" lvl="1" indent="-228600" algn="l" defTabSz="889000">
            <a:lnSpc>
              <a:spcPct val="90000"/>
            </a:lnSpc>
            <a:spcBef>
              <a:spcPct val="0"/>
            </a:spcBef>
            <a:spcAft>
              <a:spcPct val="15000"/>
            </a:spcAft>
            <a:buChar char="••"/>
          </a:pPr>
          <a:r>
            <a:rPr lang="es-PA" sz="2000" kern="1200" dirty="0"/>
            <a:t>ETESA</a:t>
          </a:r>
        </a:p>
        <a:p>
          <a:pPr marL="228600" lvl="1" indent="-228600" algn="l" defTabSz="889000">
            <a:lnSpc>
              <a:spcPct val="90000"/>
            </a:lnSpc>
            <a:spcBef>
              <a:spcPct val="0"/>
            </a:spcBef>
            <a:spcAft>
              <a:spcPct val="15000"/>
            </a:spcAft>
            <a:buChar char="••"/>
          </a:pPr>
          <a:r>
            <a:rPr lang="es-PA" sz="2000" kern="1200" dirty="0"/>
            <a:t>UTP</a:t>
          </a:r>
        </a:p>
        <a:p>
          <a:pPr marL="228600" lvl="1" indent="-228600" algn="l" defTabSz="889000">
            <a:lnSpc>
              <a:spcPct val="90000"/>
            </a:lnSpc>
            <a:spcBef>
              <a:spcPct val="0"/>
            </a:spcBef>
            <a:spcAft>
              <a:spcPct val="15000"/>
            </a:spcAft>
            <a:buChar char="••"/>
          </a:pPr>
          <a:r>
            <a:rPr lang="es-PA" sz="2000" kern="1200" dirty="0"/>
            <a:t>UP</a:t>
          </a:r>
        </a:p>
        <a:p>
          <a:pPr marL="228600" lvl="1" indent="-228600" algn="l" defTabSz="889000">
            <a:lnSpc>
              <a:spcPct val="90000"/>
            </a:lnSpc>
            <a:spcBef>
              <a:spcPct val="0"/>
            </a:spcBef>
            <a:spcAft>
              <a:spcPct val="15000"/>
            </a:spcAft>
            <a:buChar char="••"/>
          </a:pPr>
          <a:r>
            <a:rPr lang="es-PA" sz="2000" kern="1200" dirty="0"/>
            <a:t>UMIP</a:t>
          </a:r>
        </a:p>
        <a:p>
          <a:pPr marL="228600" lvl="1" indent="-228600" algn="l" defTabSz="889000">
            <a:lnSpc>
              <a:spcPct val="90000"/>
            </a:lnSpc>
            <a:spcBef>
              <a:spcPct val="0"/>
            </a:spcBef>
            <a:spcAft>
              <a:spcPct val="15000"/>
            </a:spcAft>
            <a:buChar char="••"/>
          </a:pPr>
          <a:r>
            <a:rPr lang="es-PA" sz="2000" kern="1200" dirty="0"/>
            <a:t>Mar Viva</a:t>
          </a:r>
        </a:p>
        <a:p>
          <a:pPr marL="228600" lvl="1" indent="-228600" algn="l" defTabSz="889000">
            <a:lnSpc>
              <a:spcPct val="90000"/>
            </a:lnSpc>
            <a:spcBef>
              <a:spcPct val="0"/>
            </a:spcBef>
            <a:spcAft>
              <a:spcPct val="15000"/>
            </a:spcAft>
            <a:buChar char="••"/>
          </a:pPr>
          <a:r>
            <a:rPr lang="es-PA" sz="2000" kern="1200" dirty="0"/>
            <a:t>Aeronáutica Civil</a:t>
          </a:r>
        </a:p>
        <a:p>
          <a:pPr marL="228600" lvl="1" indent="-228600" algn="l" defTabSz="889000">
            <a:lnSpc>
              <a:spcPct val="90000"/>
            </a:lnSpc>
            <a:spcBef>
              <a:spcPct val="0"/>
            </a:spcBef>
            <a:spcAft>
              <a:spcPct val="15000"/>
            </a:spcAft>
            <a:buChar char="••"/>
          </a:pPr>
          <a:r>
            <a:rPr lang="es-PA" sz="2000" kern="1200" dirty="0"/>
            <a:t>Ministerio de Ambiente</a:t>
          </a:r>
        </a:p>
      </dsp:txBody>
      <dsp:txXfrm>
        <a:off x="91311" y="179816"/>
        <a:ext cx="3785441" cy="3720597"/>
      </dsp:txXfrm>
    </dsp:sp>
    <dsp:sp modelId="{0E16002F-A51F-43A7-A873-4B94CE79EB67}">
      <dsp:nvSpPr>
        <dsp:cNvPr id="0" name=""/>
        <dsp:cNvSpPr/>
      </dsp:nvSpPr>
      <dsp:spPr>
        <a:xfrm>
          <a:off x="3666" y="3920920"/>
          <a:ext cx="3963981" cy="12723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buNone/>
          </a:pPr>
          <a:r>
            <a:rPr lang="es-PA" sz="2200" kern="1200" dirty="0"/>
            <a:t>Compartieron información y datos relevantes para el estudio.</a:t>
          </a:r>
        </a:p>
      </dsp:txBody>
      <dsp:txXfrm>
        <a:off x="3666" y="3920920"/>
        <a:ext cx="2791536" cy="1272382"/>
      </dsp:txXfrm>
    </dsp:sp>
    <dsp:sp modelId="{50FE3528-38B0-43F3-82D7-71679FFC063A}">
      <dsp:nvSpPr>
        <dsp:cNvPr id="0" name=""/>
        <dsp:cNvSpPr/>
      </dsp:nvSpPr>
      <dsp:spPr>
        <a:xfrm>
          <a:off x="2907337" y="4123027"/>
          <a:ext cx="1387393" cy="1387393"/>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17000" r="-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6A512-3E07-4D1D-B962-9DCF24779AAF}">
      <dsp:nvSpPr>
        <dsp:cNvPr id="0" name=""/>
        <dsp:cNvSpPr/>
      </dsp:nvSpPr>
      <dsp:spPr>
        <a:xfrm>
          <a:off x="4638449" y="749182"/>
          <a:ext cx="3963981" cy="295902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PA" sz="2000" b="0" i="0" kern="1200" dirty="0"/>
            <a:t>Centro de Investigaciones Hidráulicas e Hidrotecnias / Universidad Tecnológica de Panamá.</a:t>
          </a:r>
          <a:endParaRPr lang="es-PA" sz="2000" kern="1200" dirty="0"/>
        </a:p>
        <a:p>
          <a:pPr marL="228600" lvl="1" indent="-228600" algn="l" defTabSz="889000">
            <a:lnSpc>
              <a:spcPct val="90000"/>
            </a:lnSpc>
            <a:spcBef>
              <a:spcPct val="0"/>
            </a:spcBef>
            <a:spcAft>
              <a:spcPct val="15000"/>
            </a:spcAft>
            <a:buChar char="••"/>
          </a:pPr>
          <a:r>
            <a:rPr lang="es-PA" sz="2000" kern="1200" dirty="0"/>
            <a:t>Ministerio de Ambiente / Dirección de Cambio Climático / Dirección de Información Ambiental / Dirección de Costas y Mares.</a:t>
          </a:r>
        </a:p>
      </dsp:txBody>
      <dsp:txXfrm>
        <a:off x="4707783" y="818516"/>
        <a:ext cx="3825313" cy="2889694"/>
      </dsp:txXfrm>
    </dsp:sp>
    <dsp:sp modelId="{9C731E2A-5DC7-4CE8-AF87-69DDAFA98FA1}">
      <dsp:nvSpPr>
        <dsp:cNvPr id="0" name=""/>
        <dsp:cNvSpPr/>
      </dsp:nvSpPr>
      <dsp:spPr>
        <a:xfrm>
          <a:off x="4638449" y="3708210"/>
          <a:ext cx="3963981" cy="12723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PA" sz="2200" kern="1200" dirty="0"/>
            <a:t>Revisión y validación de los productos.</a:t>
          </a:r>
        </a:p>
      </dsp:txBody>
      <dsp:txXfrm>
        <a:off x="4638449" y="3708210"/>
        <a:ext cx="2791536" cy="1272382"/>
      </dsp:txXfrm>
    </dsp:sp>
    <dsp:sp modelId="{A235BBD1-6CB3-4546-B112-E642BE459CF4}">
      <dsp:nvSpPr>
        <dsp:cNvPr id="0" name=""/>
        <dsp:cNvSpPr/>
      </dsp:nvSpPr>
      <dsp:spPr>
        <a:xfrm>
          <a:off x="7542120" y="3910317"/>
          <a:ext cx="1387393" cy="13873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95408-3510-4115-B84A-9F400E4ED45F}">
      <dsp:nvSpPr>
        <dsp:cNvPr id="0" name=""/>
        <dsp:cNvSpPr/>
      </dsp:nvSpPr>
      <dsp:spPr>
        <a:xfrm>
          <a:off x="0" y="3369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2D5AA-48C0-4D91-B689-9A0004B5AF20}">
      <dsp:nvSpPr>
        <dsp:cNvPr id="0" name=""/>
        <dsp:cNvSpPr/>
      </dsp:nvSpPr>
      <dsp:spPr>
        <a:xfrm>
          <a:off x="578079" y="417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Generación de medidas de adaptación para reducir los efectos del cambio climático en las comunidades e infraestructuras amenazadas. </a:t>
          </a:r>
          <a:endParaRPr lang="es-PA" sz="1400" kern="1200" dirty="0">
            <a:solidFill>
              <a:schemeClr val="bg1"/>
            </a:solidFill>
          </a:endParaRPr>
        </a:p>
      </dsp:txBody>
      <dsp:txXfrm>
        <a:off x="606900" y="70554"/>
        <a:ext cx="8035473" cy="532758"/>
      </dsp:txXfrm>
    </dsp:sp>
    <dsp:sp modelId="{08763E14-01B6-4587-B02A-CC78B8062A3D}">
      <dsp:nvSpPr>
        <dsp:cNvPr id="0" name=""/>
        <dsp:cNvSpPr/>
      </dsp:nvSpPr>
      <dsp:spPr>
        <a:xfrm>
          <a:off x="0" y="12441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3F585-1ED6-4643-800C-C6F551D236E5}">
      <dsp:nvSpPr>
        <dsp:cNvPr id="0" name=""/>
        <dsp:cNvSpPr/>
      </dsp:nvSpPr>
      <dsp:spPr>
        <a:xfrm>
          <a:off x="578079" y="9489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Talleres de fortalecimiento de capacidades.</a:t>
          </a:r>
          <a:endParaRPr lang="es-PA" sz="1400" kern="1200" dirty="0">
            <a:solidFill>
              <a:schemeClr val="bg1"/>
            </a:solidFill>
          </a:endParaRPr>
        </a:p>
      </dsp:txBody>
      <dsp:txXfrm>
        <a:off x="606900" y="977754"/>
        <a:ext cx="8035473" cy="532758"/>
      </dsp:txXfrm>
    </dsp:sp>
    <dsp:sp modelId="{98631FA9-7647-4C84-8618-5A679F09384E}">
      <dsp:nvSpPr>
        <dsp:cNvPr id="0" name=""/>
        <dsp:cNvSpPr/>
      </dsp:nvSpPr>
      <dsp:spPr>
        <a:xfrm>
          <a:off x="0" y="21513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EE3EC-E17F-4616-9A45-9F1E5BD74285}">
      <dsp:nvSpPr>
        <dsp:cNvPr id="0" name=""/>
        <dsp:cNvSpPr/>
      </dsp:nvSpPr>
      <dsp:spPr>
        <a:xfrm>
          <a:off x="578079" y="18561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Acceso a la base de datos de ascenso del nivel del mar a través del portal SINIA.</a:t>
          </a:r>
          <a:endParaRPr lang="es-PA" sz="1400" kern="1200" dirty="0">
            <a:solidFill>
              <a:schemeClr val="bg1"/>
            </a:solidFill>
          </a:endParaRPr>
        </a:p>
      </dsp:txBody>
      <dsp:txXfrm>
        <a:off x="606900" y="1884954"/>
        <a:ext cx="8035473" cy="532758"/>
      </dsp:txXfrm>
    </dsp:sp>
    <dsp:sp modelId="{51CDB5EC-D3C0-43AE-ABA7-4A5DBC112062}">
      <dsp:nvSpPr>
        <dsp:cNvPr id="0" name=""/>
        <dsp:cNvSpPr/>
      </dsp:nvSpPr>
      <dsp:spPr>
        <a:xfrm>
          <a:off x="0" y="30585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6FB18-EB87-4F3D-B199-C2657142672E}">
      <dsp:nvSpPr>
        <dsp:cNvPr id="0" name=""/>
        <dsp:cNvSpPr/>
      </dsp:nvSpPr>
      <dsp:spPr>
        <a:xfrm>
          <a:off x="578079" y="27633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Plan de adaptación que mejor se ajuste para reducir el riesgo y aumentar la resiliencia al cambio climático. </a:t>
          </a:r>
          <a:endParaRPr lang="es-PA" sz="1400" kern="1200" dirty="0">
            <a:solidFill>
              <a:schemeClr val="bg1"/>
            </a:solidFill>
          </a:endParaRPr>
        </a:p>
      </dsp:txBody>
      <dsp:txXfrm>
        <a:off x="606900" y="2792154"/>
        <a:ext cx="8035473" cy="532758"/>
      </dsp:txXfrm>
    </dsp:sp>
    <dsp:sp modelId="{6AE8256B-579F-4C7D-847F-7D3B4E58CF22}">
      <dsp:nvSpPr>
        <dsp:cNvPr id="0" name=""/>
        <dsp:cNvSpPr/>
      </dsp:nvSpPr>
      <dsp:spPr>
        <a:xfrm>
          <a:off x="0" y="39657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D2332-F445-4F9B-BED7-D52C2FE9A28A}">
      <dsp:nvSpPr>
        <dsp:cNvPr id="0" name=""/>
        <dsp:cNvSpPr/>
      </dsp:nvSpPr>
      <dsp:spPr>
        <a:xfrm>
          <a:off x="578079" y="36705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Divulgación de resultados a los diferentes actores.</a:t>
          </a:r>
          <a:endParaRPr lang="es-PA" sz="1400" kern="1200" dirty="0">
            <a:solidFill>
              <a:schemeClr val="bg1"/>
            </a:solidFill>
          </a:endParaRPr>
        </a:p>
      </dsp:txBody>
      <dsp:txXfrm>
        <a:off x="606900" y="3699354"/>
        <a:ext cx="8035473" cy="532758"/>
      </dsp:txXfrm>
    </dsp:sp>
    <dsp:sp modelId="{D90F43D3-E703-4FB0-A54C-888AF2C6C529}">
      <dsp:nvSpPr>
        <dsp:cNvPr id="0" name=""/>
        <dsp:cNvSpPr/>
      </dsp:nvSpPr>
      <dsp:spPr>
        <a:xfrm>
          <a:off x="0" y="4872933"/>
          <a:ext cx="11561593"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DB04C4-C28A-417F-9523-59E3171A4F45}">
      <dsp:nvSpPr>
        <dsp:cNvPr id="0" name=""/>
        <dsp:cNvSpPr/>
      </dsp:nvSpPr>
      <dsp:spPr>
        <a:xfrm>
          <a:off x="578079" y="4577733"/>
          <a:ext cx="8093115"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900" tIns="0" rIns="305900" bIns="0" numCol="1" spcCol="1270" anchor="ctr" anchorCtr="0">
          <a:noAutofit/>
        </a:bodyPr>
        <a:lstStyle/>
        <a:p>
          <a:pPr lvl="0" algn="just" defTabSz="622300">
            <a:lnSpc>
              <a:spcPct val="90000"/>
            </a:lnSpc>
            <a:spcBef>
              <a:spcPct val="0"/>
            </a:spcBef>
            <a:spcAft>
              <a:spcPct val="35000"/>
            </a:spcAft>
            <a:buFont typeface="Arial" panose="020B0604020202020204" pitchFamily="34" charset="0"/>
            <a:buChar char="•"/>
          </a:pPr>
          <a:r>
            <a:rPr lang="es-MX" sz="1400" b="1" kern="1200" dirty="0">
              <a:solidFill>
                <a:schemeClr val="bg1"/>
              </a:solidFill>
              <a:latin typeface="Avenir Next LT Pro" panose="020B0504020202020204" pitchFamily="34" charset="0"/>
              <a:ea typeface="Calibri" panose="020F0502020204030204" pitchFamily="34" charset="0"/>
              <a:cs typeface="Calibri" panose="020F0502020204030204" pitchFamily="34" charset="0"/>
            </a:rPr>
            <a:t>Generación de nueva cartografía tomando en cuenta el Censo Nacional de población y vivienda actualizado, para identificar infraestructuras que se pudieran afectar.</a:t>
          </a:r>
          <a:endParaRPr lang="es-PA" sz="1400" kern="1200" dirty="0">
            <a:solidFill>
              <a:schemeClr val="bg1"/>
            </a:solidFill>
          </a:endParaRPr>
        </a:p>
      </dsp:txBody>
      <dsp:txXfrm>
        <a:off x="606900" y="4606554"/>
        <a:ext cx="8035473"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59700-2F29-461B-8857-E8A8C8C8F19C}" type="datetimeFigureOut">
              <a:rPr lang="es-PA" smtClean="0"/>
              <a:t>07/10/2023</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B1267-8449-457B-8176-9EC9AEC2717D}" type="slidenum">
              <a:rPr lang="es-PA" smtClean="0"/>
              <a:t>‹Nº›</a:t>
            </a:fld>
            <a:endParaRPr lang="es-PA"/>
          </a:p>
        </p:txBody>
      </p:sp>
    </p:spTree>
    <p:extLst>
      <p:ext uri="{BB962C8B-B14F-4D97-AF65-F5344CB8AC3E}">
        <p14:creationId xmlns:p14="http://schemas.microsoft.com/office/powerpoint/2010/main" val="40079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10</a:t>
            </a:fld>
            <a:endParaRPr lang="es-PA"/>
          </a:p>
        </p:txBody>
      </p:sp>
    </p:spTree>
    <p:extLst>
      <p:ext uri="{BB962C8B-B14F-4D97-AF65-F5344CB8AC3E}">
        <p14:creationId xmlns:p14="http://schemas.microsoft.com/office/powerpoint/2010/main" val="272618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cs typeface="Calibri"/>
            </a:endParaRP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11</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943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12</a:t>
            </a:fld>
            <a:endParaRPr lang="es-PA"/>
          </a:p>
        </p:txBody>
      </p:sp>
    </p:spTree>
    <p:extLst>
      <p:ext uri="{BB962C8B-B14F-4D97-AF65-F5344CB8AC3E}">
        <p14:creationId xmlns:p14="http://schemas.microsoft.com/office/powerpoint/2010/main" val="10715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13</a:t>
            </a:fld>
            <a:endParaRPr lang="es-PA"/>
          </a:p>
        </p:txBody>
      </p:sp>
    </p:spTree>
    <p:extLst>
      <p:ext uri="{BB962C8B-B14F-4D97-AF65-F5344CB8AC3E}">
        <p14:creationId xmlns:p14="http://schemas.microsoft.com/office/powerpoint/2010/main" val="74125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s-MX" dirty="0"/>
              <a:t>Datos de altimetría medidos por satélites para validar la base de datos de oleaje. La base de datos de altimetría de ESA </a:t>
            </a:r>
            <a:r>
              <a:rPr lang="es-MX" dirty="0" err="1"/>
              <a:t>SeaState</a:t>
            </a:r>
            <a:r>
              <a:rPr lang="es-MX" dirty="0"/>
              <a:t> </a:t>
            </a:r>
            <a:r>
              <a:rPr lang="es-MX" dirty="0" err="1"/>
              <a:t>cci</a:t>
            </a:r>
            <a:r>
              <a:rPr lang="es-MX" dirty="0"/>
              <a:t>. </a:t>
            </a:r>
          </a:p>
          <a:p>
            <a:pPr fontAlgn="base"/>
            <a:r>
              <a:rPr lang="es-MX" dirty="0"/>
              <a:t>Por otro lado, el Modelo Digital de Elevación utilizado en el modelo de inundación, que fue facilitado por el Tommy Guardia.</a:t>
            </a:r>
          </a:p>
          <a:p>
            <a:pPr fontAlgn="base"/>
            <a:r>
              <a:rPr lang="es-MX" dirty="0"/>
              <a:t>Para la representación de algunos de los resultados de inundación utilizaron las imágenes del Google </a:t>
            </a:r>
            <a:r>
              <a:rPr lang="es-MX" dirty="0" err="1"/>
              <a:t>Earth</a:t>
            </a:r>
            <a:r>
              <a:rPr lang="es-MX" dirty="0"/>
              <a:t>. </a:t>
            </a:r>
          </a:p>
          <a:p>
            <a:endParaRPr lang="es-MX" dirty="0">
              <a:cs typeface="Calibri" panose="020F0502020204030204"/>
            </a:endParaRPr>
          </a:p>
          <a:p>
            <a:r>
              <a:rPr lang="es-MX" dirty="0" err="1">
                <a:cs typeface="Calibri" panose="020F0502020204030204"/>
              </a:rPr>
              <a:t>Mareografos</a:t>
            </a:r>
            <a:r>
              <a:rPr lang="es-MX" dirty="0">
                <a:cs typeface="Calibri" panose="020F0502020204030204"/>
              </a:rPr>
              <a:t> de GESLA3 (GLOBAL EXTREME SEA LEVEL ANALUSIS) </a:t>
            </a:r>
          </a:p>
          <a:p>
            <a:r>
              <a:rPr lang="es-MX" dirty="0">
                <a:cs typeface="Calibri" panose="020F0502020204030204"/>
              </a:rPr>
              <a:t>Altímetros de ESA (AGENCIA ESPACIAL EUROPEA) CCIv1 (CLIMATE CHANGE INITIATIVE)</a:t>
            </a:r>
          </a:p>
          <a:p>
            <a:r>
              <a:rPr lang="es-MX" dirty="0">
                <a:cs typeface="Calibri" panose="020F0502020204030204"/>
              </a:rPr>
              <a:t>Modelo ADCIRC: contiene información de </a:t>
            </a:r>
            <a:r>
              <a:rPr lang="es-MX" dirty="0" err="1">
                <a:cs typeface="Calibri" panose="020F0502020204030204"/>
              </a:rPr>
              <a:t>batrimetría</a:t>
            </a:r>
            <a:r>
              <a:rPr lang="es-MX" dirty="0">
                <a:cs typeface="Calibri" panose="020F0502020204030204"/>
              </a:rPr>
              <a:t>, forzamientos (campo de viento y presión), condiciones de contorno.</a:t>
            </a:r>
          </a:p>
          <a:p>
            <a:r>
              <a:rPr lang="es-MX" dirty="0">
                <a:cs typeface="Calibri" panose="020F0502020204030204"/>
              </a:rPr>
              <a:t>Dando como resultado información de elevación de superficie.</a:t>
            </a:r>
            <a:endParaRPr lang="es-MX" dirty="0"/>
          </a:p>
          <a:p>
            <a:r>
              <a:rPr lang="es-MX" dirty="0">
                <a:cs typeface="Calibri" panose="020F0502020204030204"/>
              </a:rPr>
              <a:t>Modelo SWAN: contiene información de </a:t>
            </a:r>
            <a:r>
              <a:rPr lang="es-MX" dirty="0" err="1">
                <a:cs typeface="Calibri" panose="020F0502020204030204"/>
              </a:rPr>
              <a:t>batrimetría</a:t>
            </a:r>
            <a:r>
              <a:rPr lang="es-MX" dirty="0">
                <a:cs typeface="Calibri" panose="020F0502020204030204"/>
              </a:rPr>
              <a:t> y topografía, campo de viento, condiciones de contorno. Dando como resultado los parámetros de estado del mar. </a:t>
            </a:r>
          </a:p>
          <a:p>
            <a:endParaRPr lang="es-PA" dirty="0">
              <a:cs typeface="Calibri" panose="020F0502020204030204"/>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14</a:t>
            </a:fld>
            <a:endParaRPr lang="es-PA"/>
          </a:p>
        </p:txBody>
      </p:sp>
    </p:spTree>
    <p:extLst>
      <p:ext uri="{BB962C8B-B14F-4D97-AF65-F5344CB8AC3E}">
        <p14:creationId xmlns:p14="http://schemas.microsoft.com/office/powerpoint/2010/main" val="150703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ea typeface="Calibri"/>
                <a:cs typeface="Calibri"/>
              </a:rPr>
              <a:t>Este </a:t>
            </a:r>
            <a:r>
              <a:rPr lang="en-US" dirty="0" err="1">
                <a:ea typeface="Calibri"/>
                <a:cs typeface="Calibri"/>
              </a:rPr>
              <a:t>estudio</a:t>
            </a:r>
            <a:r>
              <a:rPr lang="en-US" dirty="0">
                <a:ea typeface="Calibri"/>
                <a:cs typeface="Calibri"/>
              </a:rPr>
              <a:t>, </a:t>
            </a:r>
            <a:r>
              <a:rPr lang="en-US" dirty="0" err="1">
                <a:ea typeface="Calibri"/>
                <a:cs typeface="Calibri"/>
              </a:rPr>
              <a:t>toma</a:t>
            </a:r>
            <a:r>
              <a:rPr lang="en-US" dirty="0">
                <a:ea typeface="Calibri"/>
                <a:cs typeface="Calibri"/>
              </a:rPr>
              <a:t> de </a:t>
            </a:r>
            <a:r>
              <a:rPr lang="en-US" dirty="0" err="1">
                <a:ea typeface="Calibri"/>
                <a:cs typeface="Calibri"/>
              </a:rPr>
              <a:t>referencia</a:t>
            </a:r>
            <a:r>
              <a:rPr lang="en-US" dirty="0">
                <a:ea typeface="Calibri"/>
                <a:cs typeface="Calibri"/>
              </a:rPr>
              <a:t> </a:t>
            </a:r>
            <a:r>
              <a:rPr lang="en-US" dirty="0" err="1">
                <a:ea typeface="Calibri"/>
                <a:cs typeface="Calibri"/>
              </a:rPr>
              <a:t>los</a:t>
            </a:r>
            <a:r>
              <a:rPr lang="en-US" dirty="0">
                <a:ea typeface="Calibri"/>
                <a:cs typeface="Calibri"/>
              </a:rPr>
              <a:t> </a:t>
            </a:r>
            <a:r>
              <a:rPr lang="en-US" dirty="0" err="1">
                <a:ea typeface="Calibri"/>
                <a:cs typeface="Calibri"/>
              </a:rPr>
              <a:t>parámetros</a:t>
            </a:r>
            <a:r>
              <a:rPr lang="en-US" dirty="0">
                <a:ea typeface="Calibri"/>
                <a:cs typeface="Calibri"/>
              </a:rPr>
              <a:t> del IPCC. </a:t>
            </a:r>
            <a:r>
              <a:rPr lang="es" dirty="0"/>
              <a:t>Grupo Intergubernamental de Expertos sobre el Cambio Climático (IPCC) </a:t>
            </a: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15</a:t>
            </a:fld>
            <a:endParaRPr lang="es-PA"/>
          </a:p>
        </p:txBody>
      </p:sp>
    </p:spTree>
    <p:extLst>
      <p:ext uri="{BB962C8B-B14F-4D97-AF65-F5344CB8AC3E}">
        <p14:creationId xmlns:p14="http://schemas.microsoft.com/office/powerpoint/2010/main" val="1399020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ea typeface="Calibri"/>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16</a:t>
            </a:fld>
            <a:endParaRPr lang="es-PA"/>
          </a:p>
        </p:txBody>
      </p:sp>
    </p:spTree>
    <p:extLst>
      <p:ext uri="{BB962C8B-B14F-4D97-AF65-F5344CB8AC3E}">
        <p14:creationId xmlns:p14="http://schemas.microsoft.com/office/powerpoint/2010/main" val="418833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cs typeface="Calibri" panose="020F0502020204030204"/>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17</a:t>
            </a:fld>
            <a:endParaRPr lang="es-PA"/>
          </a:p>
        </p:txBody>
      </p:sp>
    </p:spTree>
    <p:extLst>
      <p:ext uri="{BB962C8B-B14F-4D97-AF65-F5344CB8AC3E}">
        <p14:creationId xmlns:p14="http://schemas.microsoft.com/office/powerpoint/2010/main" val="157640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18</a:t>
            </a:fld>
            <a:endParaRPr lang="es-PA"/>
          </a:p>
        </p:txBody>
      </p:sp>
    </p:spTree>
    <p:extLst>
      <p:ext uri="{BB962C8B-B14F-4D97-AF65-F5344CB8AC3E}">
        <p14:creationId xmlns:p14="http://schemas.microsoft.com/office/powerpoint/2010/main" val="43660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19</a:t>
            </a:fld>
            <a:endParaRPr lang="es-PA"/>
          </a:p>
        </p:txBody>
      </p:sp>
    </p:spTree>
    <p:extLst>
      <p:ext uri="{BB962C8B-B14F-4D97-AF65-F5344CB8AC3E}">
        <p14:creationId xmlns:p14="http://schemas.microsoft.com/office/powerpoint/2010/main" val="207055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dirty="0">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2</a:t>
            </a:fld>
            <a:endParaRPr lang="es-PA"/>
          </a:p>
        </p:txBody>
      </p:sp>
    </p:spTree>
    <p:extLst>
      <p:ext uri="{BB962C8B-B14F-4D97-AF65-F5344CB8AC3E}">
        <p14:creationId xmlns:p14="http://schemas.microsoft.com/office/powerpoint/2010/main" val="272967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Lugares</a:t>
            </a:r>
            <a:r>
              <a:rPr lang="en-US" dirty="0"/>
              <a:t> </a:t>
            </a:r>
            <a:r>
              <a:rPr lang="en-US" dirty="0" err="1"/>
              <a:t>afectados</a:t>
            </a:r>
            <a:r>
              <a:rPr lang="en-US" dirty="0"/>
              <a:t>:</a:t>
            </a:r>
          </a:p>
          <a:p>
            <a:pPr marL="171450" indent="-171450">
              <a:buFont typeface="Arial"/>
              <a:buChar char="•"/>
            </a:pPr>
            <a:r>
              <a:rPr lang="en-US" dirty="0" err="1">
                <a:ea typeface="Calibri"/>
                <a:cs typeface="Calibri"/>
              </a:rPr>
              <a:t>Caracol</a:t>
            </a:r>
            <a:r>
              <a:rPr lang="en-US" dirty="0">
                <a:ea typeface="Calibri"/>
                <a:cs typeface="Calibri"/>
              </a:rPr>
              <a:t> </a:t>
            </a:r>
            <a:r>
              <a:rPr lang="en-US" dirty="0" err="1">
                <a:ea typeface="Calibri"/>
                <a:cs typeface="Calibri"/>
              </a:rPr>
              <a:t>Chiquito</a:t>
            </a:r>
            <a:endParaRPr lang="en-US" dirty="0">
              <a:ea typeface="Calibri"/>
              <a:cs typeface="Calibri"/>
            </a:endParaRPr>
          </a:p>
          <a:p>
            <a:pPr marL="171450" indent="-171450">
              <a:buFont typeface="Arial"/>
              <a:buChar char="•"/>
            </a:pPr>
            <a:r>
              <a:rPr lang="en-US" dirty="0">
                <a:ea typeface="Calibri"/>
                <a:cs typeface="Calibri"/>
              </a:rPr>
              <a:t>Chimborazo</a:t>
            </a:r>
          </a:p>
          <a:p>
            <a:r>
              <a:rPr lang="en-US" dirty="0">
                <a:ea typeface="Calibri"/>
                <a:cs typeface="Calibri"/>
              </a:rPr>
              <a:t>Son </a:t>
            </a:r>
            <a:r>
              <a:rPr lang="en-US" dirty="0"/>
              <a:t>zonas </a:t>
            </a:r>
            <a:r>
              <a:rPr lang="en-US" dirty="0" err="1"/>
              <a:t>inundables</a:t>
            </a:r>
            <a:r>
              <a:rPr lang="en-US" dirty="0"/>
              <a:t> del </a:t>
            </a:r>
            <a:r>
              <a:rPr lang="en-US" dirty="0" err="1"/>
              <a:t>manglar</a:t>
            </a:r>
            <a:r>
              <a:rPr lang="en-US" dirty="0"/>
              <a:t> </a:t>
            </a:r>
            <a:r>
              <a:rPr lang="en-US" dirty="0" err="1"/>
              <a:t>detrás</a:t>
            </a:r>
            <a:r>
              <a:rPr lang="en-US" dirty="0"/>
              <a:t> del </a:t>
            </a:r>
            <a:r>
              <a:rPr lang="en-US" dirty="0" err="1"/>
              <a:t>aeropuerto</a:t>
            </a:r>
            <a:r>
              <a:rPr lang="en-US" dirty="0"/>
              <a:t> de Isla Colón.</a:t>
            </a:r>
            <a:endParaRPr lang="en-US">
              <a:ea typeface="Calibri"/>
              <a:cs typeface="Calibri"/>
            </a:endParaRPr>
          </a:p>
          <a:p>
            <a:endParaRPr lang="en-US" dirty="0">
              <a:ea typeface="Calibri"/>
              <a:cs typeface="Calibri"/>
            </a:endParaRPr>
          </a:p>
          <a:p>
            <a:pPr marL="171450" indent="-171450">
              <a:buFont typeface="Arial"/>
              <a:buChar char="•"/>
            </a:pPr>
            <a:r>
              <a:rPr lang="en-US" dirty="0">
                <a:ea typeface="Calibri"/>
                <a:cs typeface="Calibri"/>
              </a:rPr>
              <a:t>San </a:t>
            </a:r>
            <a:r>
              <a:rPr lang="en-US" dirty="0" err="1">
                <a:ea typeface="Calibri"/>
                <a:cs typeface="Calibri"/>
              </a:rPr>
              <a:t>cristobal</a:t>
            </a:r>
            <a:endParaRPr lang="en-US" dirty="0">
              <a:ea typeface="Calibri"/>
              <a:cs typeface="Calibri"/>
            </a:endParaRPr>
          </a:p>
          <a:p>
            <a:pPr marL="171450" indent="-171450">
              <a:buFont typeface="Arial"/>
              <a:buChar char="•"/>
            </a:pPr>
            <a:r>
              <a:rPr lang="en-US" dirty="0">
                <a:ea typeface="Calibri"/>
                <a:cs typeface="Calibri"/>
              </a:rPr>
              <a:t>Bahía Grande</a:t>
            </a:r>
          </a:p>
          <a:p>
            <a:r>
              <a:rPr lang="en-US" dirty="0">
                <a:ea typeface="Calibri"/>
                <a:cs typeface="Calibri"/>
              </a:rPr>
              <a:t>Se </a:t>
            </a:r>
            <a:r>
              <a:rPr lang="en-US" dirty="0" err="1">
                <a:ea typeface="Calibri"/>
                <a:cs typeface="Calibri"/>
              </a:rPr>
              <a:t>destacan</a:t>
            </a:r>
            <a:r>
              <a:rPr lang="en-US" dirty="0">
                <a:ea typeface="Calibri"/>
                <a:cs typeface="Calibri"/>
              </a:rPr>
              <a:t> </a:t>
            </a:r>
            <a:r>
              <a:rPr lang="en-US" dirty="0" err="1">
                <a:ea typeface="Calibri"/>
                <a:cs typeface="Calibri"/>
              </a:rPr>
              <a:t>por</a:t>
            </a:r>
            <a:r>
              <a:rPr lang="en-US" dirty="0">
                <a:ea typeface="Calibri"/>
                <a:cs typeface="Calibri"/>
              </a:rPr>
              <a:t> </a:t>
            </a:r>
            <a:r>
              <a:rPr lang="en-US" dirty="0" err="1">
                <a:ea typeface="Calibri"/>
                <a:cs typeface="Calibri"/>
              </a:rPr>
              <a:t>tener</a:t>
            </a:r>
            <a:r>
              <a:rPr lang="en-US" dirty="0">
                <a:ea typeface="Calibri"/>
                <a:cs typeface="Calibri"/>
              </a:rPr>
              <a:t> </a:t>
            </a:r>
            <a:r>
              <a:rPr lang="en-US" dirty="0" err="1">
                <a:ea typeface="Calibri"/>
                <a:cs typeface="Calibri"/>
              </a:rPr>
              <a:t>actividades</a:t>
            </a:r>
            <a:r>
              <a:rPr lang="en-US" dirty="0">
                <a:ea typeface="Calibri"/>
                <a:cs typeface="Calibri"/>
              </a:rPr>
              <a:t> </a:t>
            </a:r>
            <a:r>
              <a:rPr lang="en-US" dirty="0" err="1">
                <a:ea typeface="Calibri"/>
                <a:cs typeface="Calibri"/>
              </a:rPr>
              <a:t>turisitica</a:t>
            </a:r>
            <a:r>
              <a:rPr lang="en-US" dirty="0"/>
              <a:t> </a:t>
            </a:r>
            <a:r>
              <a:rPr lang="en-US" dirty="0" err="1"/>
              <a:t>como</a:t>
            </a:r>
            <a:r>
              <a:rPr lang="en-US" dirty="0"/>
              <a:t> </a:t>
            </a:r>
            <a:r>
              <a:rPr lang="en-US" dirty="0" err="1"/>
              <a:t>hoteles</a:t>
            </a:r>
            <a:r>
              <a:rPr lang="en-US" dirty="0"/>
              <a:t> y </a:t>
            </a:r>
            <a:r>
              <a:rPr lang="en-US" dirty="0" err="1"/>
              <a:t>hostales</a:t>
            </a:r>
            <a:r>
              <a:rPr lang="en-US" dirty="0"/>
              <a:t> </a:t>
            </a:r>
            <a:endParaRPr lang="en-US" dirty="0">
              <a:ea typeface="Calibri"/>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20</a:t>
            </a:fld>
            <a:endParaRPr lang="es-PA"/>
          </a:p>
        </p:txBody>
      </p:sp>
    </p:spTree>
    <p:extLst>
      <p:ext uri="{BB962C8B-B14F-4D97-AF65-F5344CB8AC3E}">
        <p14:creationId xmlns:p14="http://schemas.microsoft.com/office/powerpoint/2010/main" val="3017226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b="1" dirty="0">
                <a:cs typeface="Calibri"/>
              </a:rPr>
              <a:t>Pedregal</a:t>
            </a:r>
          </a:p>
          <a:p>
            <a:pPr marL="171450" indent="-171450">
              <a:buFont typeface="Arial"/>
              <a:buChar char="•"/>
            </a:pPr>
            <a:r>
              <a:rPr lang="en-US" dirty="0">
                <a:cs typeface="Calibri"/>
              </a:rPr>
              <a:t>Los </a:t>
            </a:r>
            <a:r>
              <a:rPr lang="en-US" b="1" dirty="0">
                <a:cs typeface="Calibri"/>
              </a:rPr>
              <a:t>Olivos, Sevilla</a:t>
            </a:r>
            <a:r>
              <a:rPr lang="en-US" dirty="0">
                <a:cs typeface="Calibri"/>
              </a:rPr>
              <a:t>. En </a:t>
            </a:r>
            <a:r>
              <a:rPr lang="en-US" dirty="0" err="1">
                <a:cs typeface="Calibri"/>
              </a:rPr>
              <a:t>donde</a:t>
            </a:r>
            <a:r>
              <a:rPr lang="en-US" dirty="0">
                <a:cs typeface="Calibri"/>
              </a:rPr>
              <a:t> se </a:t>
            </a:r>
            <a:r>
              <a:rPr lang="en-US" dirty="0" err="1">
                <a:cs typeface="Calibri"/>
              </a:rPr>
              <a:t>encuantran</a:t>
            </a:r>
            <a:r>
              <a:rPr lang="en-US" dirty="0">
                <a:cs typeface="Calibri"/>
              </a:rPr>
              <a:t> </a:t>
            </a:r>
            <a:r>
              <a:rPr lang="en-US" dirty="0" err="1">
                <a:cs typeface="Calibri"/>
              </a:rPr>
              <a:t>extensiones</a:t>
            </a:r>
            <a:r>
              <a:rPr lang="en-US" dirty="0">
                <a:cs typeface="Calibri"/>
              </a:rPr>
              <a:t> de </a:t>
            </a:r>
            <a:r>
              <a:rPr lang="en-US" dirty="0" err="1">
                <a:cs typeface="Calibri"/>
              </a:rPr>
              <a:t>manglares</a:t>
            </a:r>
            <a:endParaRPr lang="en-US" dirty="0">
              <a:cs typeface="Calibri"/>
            </a:endParaRPr>
          </a:p>
          <a:p>
            <a:pPr marL="171450" indent="-171450">
              <a:buFont typeface="Arial"/>
              <a:buChar char="•"/>
            </a:pPr>
            <a:r>
              <a:rPr lang="en-US" dirty="0">
                <a:cs typeface="Calibri"/>
              </a:rPr>
              <a:t>Podemos </a:t>
            </a:r>
            <a:r>
              <a:rPr lang="en-US" dirty="0" err="1">
                <a:cs typeface="Calibri"/>
              </a:rPr>
              <a:t>ver</a:t>
            </a:r>
            <a:r>
              <a:rPr lang="en-US" dirty="0">
                <a:cs typeface="Calibri"/>
              </a:rPr>
              <a:t> </a:t>
            </a:r>
            <a:r>
              <a:rPr lang="en-US" dirty="0" err="1">
                <a:cs typeface="Calibri"/>
              </a:rPr>
              <a:t>afectaciones</a:t>
            </a:r>
            <a:r>
              <a:rPr lang="en-US" dirty="0">
                <a:cs typeface="Calibri"/>
              </a:rPr>
              <a:t> </a:t>
            </a:r>
            <a:r>
              <a:rPr lang="en-US" dirty="0" err="1">
                <a:cs typeface="Calibri"/>
              </a:rPr>
              <a:t>en</a:t>
            </a:r>
            <a:r>
              <a:rPr lang="en-US" dirty="0">
                <a:cs typeface="Calibri"/>
              </a:rPr>
              <a:t> la población de El morro Negrito, La </a:t>
            </a:r>
            <a:r>
              <a:rPr lang="en-US" dirty="0" err="1">
                <a:cs typeface="Calibri"/>
              </a:rPr>
              <a:t>Corocita</a:t>
            </a:r>
            <a:r>
              <a:rPr lang="en-US" dirty="0">
                <a:cs typeface="Calibri"/>
              </a:rPr>
              <a:t>. Donde se </a:t>
            </a:r>
            <a:r>
              <a:rPr lang="en-US" dirty="0" err="1">
                <a:cs typeface="Calibri"/>
              </a:rPr>
              <a:t>realizan</a:t>
            </a:r>
            <a:r>
              <a:rPr lang="en-US" dirty="0">
                <a:cs typeface="Calibri"/>
              </a:rPr>
              <a:t> </a:t>
            </a:r>
            <a:r>
              <a:rPr lang="en-US" dirty="0" err="1">
                <a:cs typeface="Calibri"/>
              </a:rPr>
              <a:t>actividades</a:t>
            </a:r>
            <a:r>
              <a:rPr lang="en-US" dirty="0">
                <a:cs typeface="Calibri"/>
              </a:rPr>
              <a:t> </a:t>
            </a:r>
            <a:r>
              <a:rPr lang="en-US" dirty="0" err="1">
                <a:cs typeface="Calibri"/>
              </a:rPr>
              <a:t>turísticas</a:t>
            </a:r>
            <a:r>
              <a:rPr lang="en-US" dirty="0">
                <a:cs typeface="Calibri"/>
              </a:rPr>
              <a:t>.</a:t>
            </a: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21</a:t>
            </a:fld>
            <a:endParaRPr lang="es-PA"/>
          </a:p>
        </p:txBody>
      </p:sp>
    </p:spTree>
    <p:extLst>
      <p:ext uri="{BB962C8B-B14F-4D97-AF65-F5344CB8AC3E}">
        <p14:creationId xmlns:p14="http://schemas.microsoft.com/office/powerpoint/2010/main" val="1181224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ea typeface="Calibri"/>
                <a:cs typeface="Calibri"/>
              </a:rPr>
              <a:t>Lugares</a:t>
            </a:r>
            <a:r>
              <a:rPr lang="en-US" dirty="0">
                <a:ea typeface="Calibri"/>
                <a:cs typeface="Calibri"/>
              </a:rPr>
              <a:t> </a:t>
            </a:r>
            <a:r>
              <a:rPr lang="en-US" dirty="0" err="1">
                <a:ea typeface="Calibri"/>
                <a:cs typeface="Calibri"/>
              </a:rPr>
              <a:t>afectados</a:t>
            </a:r>
            <a:r>
              <a:rPr lang="en-US" dirty="0">
                <a:ea typeface="Calibri"/>
                <a:cs typeface="Calibri"/>
              </a:rPr>
              <a:t>:</a:t>
            </a:r>
          </a:p>
          <a:p>
            <a:pPr marL="171450" indent="-171450">
              <a:buFont typeface="Arial"/>
              <a:buChar char="•"/>
            </a:pPr>
            <a:r>
              <a:rPr lang="en-US" dirty="0" err="1">
                <a:ea typeface="Calibri"/>
                <a:cs typeface="Calibri"/>
              </a:rPr>
              <a:t>Kusapín</a:t>
            </a:r>
            <a:r>
              <a:rPr lang="en-US" dirty="0">
                <a:ea typeface="Calibri"/>
                <a:cs typeface="Calibri"/>
              </a:rPr>
              <a:t>, </a:t>
            </a:r>
            <a:r>
              <a:rPr lang="en-US" dirty="0" err="1">
                <a:ea typeface="Calibri"/>
                <a:cs typeface="Calibri"/>
              </a:rPr>
              <a:t>Tobobbe</a:t>
            </a:r>
            <a:endParaRPr lang="en-US">
              <a:ea typeface="Calibri"/>
              <a:cs typeface="Calibri"/>
            </a:endParaRPr>
          </a:p>
          <a:p>
            <a:pPr marL="171450" indent="-171450">
              <a:buFont typeface="Arial"/>
              <a:buChar char="•"/>
            </a:pPr>
            <a:r>
              <a:rPr lang="en-US" dirty="0">
                <a:ea typeface="Calibri"/>
                <a:cs typeface="Calibri"/>
              </a:rPr>
              <a:t>Duri, </a:t>
            </a:r>
            <a:r>
              <a:rPr lang="en-US" dirty="0" err="1">
                <a:ea typeface="Calibri"/>
                <a:cs typeface="Calibri"/>
              </a:rPr>
              <a:t>agoy</a:t>
            </a:r>
            <a:r>
              <a:rPr lang="en-US" dirty="0">
                <a:ea typeface="Calibri"/>
                <a:cs typeface="Calibri"/>
              </a:rPr>
              <a:t>, </a:t>
            </a:r>
            <a:r>
              <a:rPr lang="en-US" dirty="0" err="1">
                <a:ea typeface="Calibri"/>
                <a:cs typeface="Calibri"/>
              </a:rPr>
              <a:t>querami</a:t>
            </a:r>
            <a:endParaRPr lang="en-US" dirty="0">
              <a:ea typeface="Calibri"/>
              <a:cs typeface="Calibri"/>
            </a:endParaRPr>
          </a:p>
          <a:p>
            <a:pPr marL="171450" indent="-171450">
              <a:buFont typeface="Arial"/>
              <a:buChar char="•"/>
            </a:pPr>
            <a:endParaRPr lang="en-US" dirty="0">
              <a:ea typeface="Calibri"/>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22</a:t>
            </a:fld>
            <a:endParaRPr lang="es-PA"/>
          </a:p>
        </p:txBody>
      </p:sp>
    </p:spTree>
    <p:extLst>
      <p:ext uri="{BB962C8B-B14F-4D97-AF65-F5344CB8AC3E}">
        <p14:creationId xmlns:p14="http://schemas.microsoft.com/office/powerpoint/2010/main" val="3442604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endParaRPr lang="en-US" dirty="0">
              <a:cs typeface="Calibri"/>
            </a:endParaRPr>
          </a:p>
          <a:p>
            <a:pPr marL="171450" indent="-171450">
              <a:buFont typeface="Arial"/>
              <a:buChar char="•"/>
            </a:pPr>
            <a:r>
              <a:rPr lang="en-US" dirty="0">
                <a:cs typeface="Calibri"/>
              </a:rPr>
              <a:t>Isla Coiba, </a:t>
            </a:r>
            <a:r>
              <a:rPr lang="en-US" dirty="0"/>
              <a:t>es </a:t>
            </a:r>
            <a:r>
              <a:rPr lang="en-US" dirty="0" err="1"/>
              <a:t>una</a:t>
            </a:r>
            <a:r>
              <a:rPr lang="en-US" dirty="0"/>
              <a:t> de las </a:t>
            </a:r>
            <a:r>
              <a:rPr lang="en-US" dirty="0" err="1"/>
              <a:t>regiones</a:t>
            </a:r>
            <a:r>
              <a:rPr lang="en-US" dirty="0"/>
              <a:t> con </a:t>
            </a:r>
            <a:r>
              <a:rPr lang="en-US" dirty="0" err="1"/>
              <a:t>más</a:t>
            </a:r>
            <a:r>
              <a:rPr lang="en-US" dirty="0"/>
              <a:t> </a:t>
            </a:r>
            <a:r>
              <a:rPr lang="en-US" dirty="0" err="1"/>
              <a:t>diversidad</a:t>
            </a:r>
            <a:r>
              <a:rPr lang="en-US" dirty="0"/>
              <a:t> del </a:t>
            </a:r>
            <a:r>
              <a:rPr lang="en-US" dirty="0" err="1"/>
              <a:t>planeta</a:t>
            </a:r>
            <a:r>
              <a:rPr lang="en-US" dirty="0"/>
              <a:t> </a:t>
            </a:r>
            <a:r>
              <a:rPr lang="en-US" dirty="0">
                <a:cs typeface="Calibri"/>
              </a:rPr>
              <a:t>y </a:t>
            </a:r>
            <a:r>
              <a:rPr lang="en-US" dirty="0" err="1">
                <a:cs typeface="Calibri"/>
              </a:rPr>
              <a:t>además</a:t>
            </a:r>
            <a:r>
              <a:rPr lang="en-US" dirty="0">
                <a:cs typeface="Calibri"/>
              </a:rPr>
              <a:t> es </a:t>
            </a:r>
            <a:r>
              <a:rPr lang="en-US" dirty="0" err="1">
                <a:cs typeface="Calibri"/>
              </a:rPr>
              <a:t>una</a:t>
            </a:r>
            <a:r>
              <a:rPr lang="en-US" dirty="0">
                <a:cs typeface="Calibri"/>
              </a:rPr>
              <a:t> </a:t>
            </a:r>
            <a:r>
              <a:rPr lang="en-US" dirty="0" err="1">
                <a:cs typeface="Calibri"/>
              </a:rPr>
              <a:t>área</a:t>
            </a:r>
            <a:r>
              <a:rPr lang="en-US" dirty="0"/>
              <a:t> </a:t>
            </a:r>
            <a:r>
              <a:rPr lang="en-US" dirty="0" err="1"/>
              <a:t>protegida</a:t>
            </a:r>
            <a:endParaRPr lang="en-US">
              <a:cs typeface="Calibri"/>
            </a:endParaRPr>
          </a:p>
          <a:p>
            <a:pPr marL="171450" indent="-171450">
              <a:buFont typeface="Arial"/>
              <a:buChar char="•"/>
            </a:pPr>
            <a:r>
              <a:rPr lang="en-US" dirty="0">
                <a:cs typeface="Calibri"/>
              </a:rPr>
              <a:t>El </a:t>
            </a:r>
            <a:r>
              <a:rPr lang="en-US" dirty="0" err="1">
                <a:cs typeface="Calibri"/>
              </a:rPr>
              <a:t>ñopo</a:t>
            </a:r>
            <a:r>
              <a:rPr lang="en-US" dirty="0">
                <a:cs typeface="Calibri"/>
              </a:rPr>
              <a:t>, </a:t>
            </a:r>
            <a:r>
              <a:rPr lang="en-US" dirty="0" err="1">
                <a:cs typeface="Calibri"/>
              </a:rPr>
              <a:t>donde</a:t>
            </a:r>
            <a:r>
              <a:rPr lang="en-US" dirty="0">
                <a:cs typeface="Calibri"/>
              </a:rPr>
              <a:t> se </a:t>
            </a:r>
            <a:r>
              <a:rPr lang="en-US" dirty="0" err="1">
                <a:cs typeface="Calibri"/>
              </a:rPr>
              <a:t>destacan</a:t>
            </a:r>
            <a:r>
              <a:rPr lang="en-US" dirty="0">
                <a:cs typeface="Calibri"/>
              </a:rPr>
              <a:t> </a:t>
            </a:r>
            <a:r>
              <a:rPr lang="en-US" dirty="0" err="1">
                <a:cs typeface="Calibri"/>
              </a:rPr>
              <a:t>actividades</a:t>
            </a:r>
            <a:r>
              <a:rPr lang="en-US" dirty="0">
                <a:cs typeface="Calibri"/>
              </a:rPr>
              <a:t> </a:t>
            </a:r>
            <a:r>
              <a:rPr lang="en-US" dirty="0" err="1">
                <a:cs typeface="Calibri"/>
              </a:rPr>
              <a:t>turísticas</a:t>
            </a:r>
            <a:r>
              <a:rPr lang="en-US" dirty="0">
                <a:cs typeface="Calibri"/>
              </a:rPr>
              <a:t> </a:t>
            </a:r>
            <a:r>
              <a:rPr lang="en-US" dirty="0" err="1">
                <a:cs typeface="Calibri"/>
              </a:rPr>
              <a:t>donde</a:t>
            </a:r>
            <a:r>
              <a:rPr lang="en-US" dirty="0">
                <a:cs typeface="Calibri"/>
              </a:rPr>
              <a:t> se </a:t>
            </a:r>
            <a:r>
              <a:rPr lang="en-US" dirty="0" err="1">
                <a:cs typeface="Calibri"/>
              </a:rPr>
              <a:t>encuentran</a:t>
            </a:r>
            <a:r>
              <a:rPr lang="en-US" dirty="0">
                <a:cs typeface="Calibri"/>
              </a:rPr>
              <a:t> </a:t>
            </a:r>
            <a:r>
              <a:rPr lang="en-US" dirty="0" err="1">
                <a:cs typeface="Calibri"/>
              </a:rPr>
              <a:t>infraestructuras</a:t>
            </a:r>
            <a:r>
              <a:rPr lang="en-US" dirty="0">
                <a:cs typeface="Calibri"/>
              </a:rPr>
              <a:t> de </a:t>
            </a:r>
            <a:r>
              <a:rPr lang="en-US" dirty="0" err="1">
                <a:cs typeface="Calibri"/>
              </a:rPr>
              <a:t>hostales</a:t>
            </a:r>
            <a:r>
              <a:rPr lang="en-US" dirty="0">
                <a:cs typeface="Calibri"/>
              </a:rPr>
              <a:t> y </a:t>
            </a:r>
            <a:r>
              <a:rPr lang="en-US" dirty="0" err="1">
                <a:cs typeface="Calibri"/>
              </a:rPr>
              <a:t>restaurantes</a:t>
            </a:r>
            <a:r>
              <a:rPr lang="en-US" dirty="0">
                <a:cs typeface="Calibri"/>
              </a:rPr>
              <a:t>.</a:t>
            </a:r>
          </a:p>
          <a:p>
            <a:pPr marL="171450" indent="-171450">
              <a:buFont typeface="Arial"/>
              <a:buChar char="•"/>
            </a:pPr>
            <a:r>
              <a:rPr lang="en-US" dirty="0">
                <a:cs typeface="Calibri"/>
              </a:rPr>
              <a:t>Golfo de </a:t>
            </a:r>
            <a:r>
              <a:rPr lang="en-US" dirty="0" err="1">
                <a:cs typeface="Calibri"/>
              </a:rPr>
              <a:t>montijo</a:t>
            </a:r>
            <a:r>
              <a:rPr lang="en-US" dirty="0">
                <a:cs typeface="Calibri"/>
              </a:rPr>
              <a:t>: </a:t>
            </a:r>
            <a:r>
              <a:rPr lang="en-US" dirty="0" err="1">
                <a:cs typeface="Calibri"/>
              </a:rPr>
              <a:t>el</a:t>
            </a:r>
            <a:r>
              <a:rPr lang="en-US" dirty="0">
                <a:cs typeface="Calibri"/>
              </a:rPr>
              <a:t> </a:t>
            </a:r>
            <a:r>
              <a:rPr lang="en-US" dirty="0" err="1">
                <a:cs typeface="Calibri"/>
              </a:rPr>
              <a:t>cual</a:t>
            </a:r>
            <a:r>
              <a:rPr lang="en-US" dirty="0">
                <a:cs typeface="Calibri"/>
              </a:rPr>
              <a:t> </a:t>
            </a:r>
            <a:r>
              <a:rPr lang="en-US" dirty="0" err="1">
                <a:cs typeface="Calibri"/>
              </a:rPr>
              <a:t>abarcan</a:t>
            </a:r>
            <a:r>
              <a:rPr lang="en-US" dirty="0">
                <a:cs typeface="Calibri"/>
              </a:rPr>
              <a:t>  </a:t>
            </a:r>
            <a:r>
              <a:rPr lang="en-US" dirty="0" err="1"/>
              <a:t>humedales</a:t>
            </a:r>
            <a:r>
              <a:rPr lang="en-US" dirty="0"/>
              <a:t> </a:t>
            </a:r>
            <a:r>
              <a:rPr lang="en-US" dirty="0" err="1"/>
              <a:t>costeros</a:t>
            </a:r>
            <a:r>
              <a:rPr lang="en-US" dirty="0"/>
              <a:t> </a:t>
            </a:r>
            <a:r>
              <a:rPr lang="en-US" dirty="0" err="1"/>
              <a:t>complejos</a:t>
            </a:r>
            <a:r>
              <a:rPr lang="en-US" dirty="0"/>
              <a:t>, </a:t>
            </a:r>
            <a:r>
              <a:rPr lang="en-US" dirty="0" err="1"/>
              <a:t>estuarios</a:t>
            </a:r>
            <a:r>
              <a:rPr lang="en-US" dirty="0"/>
              <a:t>, playas, </a:t>
            </a:r>
            <a:r>
              <a:rPr lang="en-US" dirty="0" err="1"/>
              <a:t>varias</a:t>
            </a:r>
            <a:r>
              <a:rPr lang="en-US" dirty="0"/>
              <a:t> </a:t>
            </a:r>
            <a:r>
              <a:rPr lang="en-US" dirty="0" err="1"/>
              <a:t>especies</a:t>
            </a:r>
            <a:r>
              <a:rPr lang="en-US" dirty="0"/>
              <a:t> de </a:t>
            </a:r>
            <a:r>
              <a:rPr lang="en-US" dirty="0" err="1"/>
              <a:t>manglares</a:t>
            </a:r>
            <a:r>
              <a:rPr lang="en-US" dirty="0"/>
              <a:t>, </a:t>
            </a:r>
            <a:r>
              <a:rPr lang="en-US" dirty="0" err="1"/>
              <a:t>pantanos</a:t>
            </a:r>
            <a:r>
              <a:rPr lang="en-US" dirty="0"/>
              <a:t>, </a:t>
            </a:r>
            <a:r>
              <a:rPr lang="en-US" dirty="0" err="1"/>
              <a:t>praderas</a:t>
            </a:r>
            <a:r>
              <a:rPr lang="en-US" dirty="0"/>
              <a:t> </a:t>
            </a:r>
            <a:r>
              <a:rPr lang="en-US" dirty="0" err="1"/>
              <a:t>inundadas</a:t>
            </a:r>
            <a:r>
              <a:rPr lang="en-US" dirty="0"/>
              <a:t> </a:t>
            </a:r>
            <a:r>
              <a:rPr lang="en-US" dirty="0" err="1"/>
              <a:t>estacionalmente</a:t>
            </a:r>
            <a:r>
              <a:rPr lang="en-US" dirty="0"/>
              <a:t>, </a:t>
            </a:r>
            <a:r>
              <a:rPr lang="en-US" dirty="0" err="1"/>
              <a:t>áreas</a:t>
            </a:r>
            <a:r>
              <a:rPr lang="en-US" dirty="0"/>
              <a:t> marinas, bosques </a:t>
            </a:r>
            <a:r>
              <a:rPr lang="en-US" dirty="0" err="1"/>
              <a:t>secundarios</a:t>
            </a:r>
            <a:r>
              <a:rPr lang="en-US" dirty="0"/>
              <a:t>, tierras </a:t>
            </a:r>
            <a:r>
              <a:rPr lang="en-US" dirty="0" err="1"/>
              <a:t>agrícolas</a:t>
            </a:r>
            <a:r>
              <a:rPr lang="en-US" dirty="0"/>
              <a:t> </a:t>
            </a:r>
            <a:r>
              <a:rPr lang="en-US" dirty="0" err="1"/>
              <a:t>irrigadas</a:t>
            </a:r>
            <a:r>
              <a:rPr lang="en-US" dirty="0"/>
              <a:t> y </a:t>
            </a:r>
            <a:r>
              <a:rPr lang="en-US" dirty="0" err="1"/>
              <a:t>arrozales</a:t>
            </a:r>
            <a:r>
              <a:rPr lang="en-US" dirty="0"/>
              <a:t> </a:t>
            </a:r>
            <a:r>
              <a:rPr lang="en-US" dirty="0" err="1"/>
              <a:t>también</a:t>
            </a:r>
            <a:r>
              <a:rPr lang="en-US" dirty="0"/>
              <a:t> </a:t>
            </a:r>
            <a:r>
              <a:rPr lang="en-US" dirty="0" err="1"/>
              <a:t>proporcionan</a:t>
            </a:r>
            <a:r>
              <a:rPr lang="en-US" dirty="0"/>
              <a:t> </a:t>
            </a:r>
            <a:r>
              <a:rPr lang="en-US" dirty="0" err="1"/>
              <a:t>áreas</a:t>
            </a:r>
            <a:r>
              <a:rPr lang="en-US" dirty="0"/>
              <a:t> </a:t>
            </a:r>
            <a:r>
              <a:rPr lang="en-US" dirty="0" err="1"/>
              <a:t>vitales</a:t>
            </a:r>
            <a:r>
              <a:rPr lang="en-US" dirty="0"/>
              <a:t> de </a:t>
            </a:r>
            <a:r>
              <a:rPr lang="en-US" dirty="0" err="1"/>
              <a:t>anidación</a:t>
            </a:r>
            <a:r>
              <a:rPr lang="en-US" dirty="0"/>
              <a:t> para </a:t>
            </a:r>
            <a:r>
              <a:rPr lang="en-US" dirty="0" err="1"/>
              <a:t>especies</a:t>
            </a:r>
            <a:r>
              <a:rPr lang="en-US" dirty="0"/>
              <a:t> de </a:t>
            </a:r>
            <a:r>
              <a:rPr lang="en-US" dirty="0" err="1"/>
              <a:t>aves</a:t>
            </a:r>
            <a:r>
              <a:rPr lang="en-US" dirty="0"/>
              <a:t> marinas y </a:t>
            </a:r>
            <a:r>
              <a:rPr lang="en-US" dirty="0" err="1"/>
              <a:t>aves</a:t>
            </a:r>
            <a:r>
              <a:rPr lang="en-US" dirty="0"/>
              <a:t> </a:t>
            </a:r>
            <a:r>
              <a:rPr lang="en-US" dirty="0" err="1"/>
              <a:t>migratorias</a:t>
            </a:r>
            <a:r>
              <a:rPr lang="en-US" dirty="0"/>
              <a:t>.</a:t>
            </a:r>
            <a:endParaRPr lang="en-US" dirty="0">
              <a:cs typeface="Calibri"/>
            </a:endParaRPr>
          </a:p>
          <a:p>
            <a:pPr marL="171450" indent="-171450">
              <a:buFont typeface="Arial"/>
              <a:buChar char="•"/>
            </a:pPr>
            <a:endParaRPr lang="en-US" dirty="0">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23</a:t>
            </a:fld>
            <a:endParaRPr lang="es-PA"/>
          </a:p>
        </p:txBody>
      </p:sp>
    </p:spTree>
    <p:extLst>
      <p:ext uri="{BB962C8B-B14F-4D97-AF65-F5344CB8AC3E}">
        <p14:creationId xmlns:p14="http://schemas.microsoft.com/office/powerpoint/2010/main" val="2120320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Las Mercedes, Coco Solo, San Isabel</a:t>
            </a:r>
          </a:p>
          <a:p>
            <a:pPr marL="171450" indent="-171450">
              <a:buFont typeface="Arial"/>
              <a:buChar char="•"/>
            </a:pPr>
            <a:r>
              <a:rPr lang="en-US" dirty="0">
                <a:cs typeface="Calibri"/>
              </a:rPr>
              <a:t>Cristobal</a:t>
            </a:r>
          </a:p>
          <a:p>
            <a:pPr marL="171450" indent="-171450">
              <a:buFont typeface="Arial"/>
              <a:buChar char="•"/>
            </a:pPr>
            <a:r>
              <a:rPr lang="en-US" dirty="0">
                <a:cs typeface="Calibri"/>
              </a:rPr>
              <a:t>Palmas Bellas</a:t>
            </a:r>
          </a:p>
          <a:p>
            <a:pPr marL="171450" indent="-171450">
              <a:buFont typeface="Arial"/>
              <a:buChar char="•"/>
            </a:pPr>
            <a:endParaRPr lang="en-US" dirty="0">
              <a:cs typeface="Calibri"/>
            </a:endParaRPr>
          </a:p>
          <a:p>
            <a:pPr marL="171450" indent="-171450">
              <a:buFont typeface="Arial"/>
              <a:buChar char="•"/>
            </a:pPr>
            <a:r>
              <a:rPr lang="en-US" strike="sngStrike" dirty="0">
                <a:cs typeface="Calibri"/>
              </a:rPr>
              <a:t>Podemos </a:t>
            </a:r>
            <a:r>
              <a:rPr lang="en-US" strike="sngStrike" dirty="0" err="1">
                <a:cs typeface="Calibri"/>
              </a:rPr>
              <a:t>ver</a:t>
            </a:r>
            <a:r>
              <a:rPr lang="en-US" strike="sngStrike" dirty="0">
                <a:cs typeface="Calibri"/>
              </a:rPr>
              <a:t> </a:t>
            </a:r>
            <a:r>
              <a:rPr lang="en-US" strike="sngStrike" dirty="0" err="1">
                <a:cs typeface="Calibri"/>
              </a:rPr>
              <a:t>afectaciones</a:t>
            </a:r>
            <a:r>
              <a:rPr lang="en-US" strike="sngStrike" dirty="0">
                <a:cs typeface="Calibri"/>
              </a:rPr>
              <a:t> </a:t>
            </a:r>
            <a:r>
              <a:rPr lang="en-US" strike="sngStrike" dirty="0" err="1">
                <a:cs typeface="Calibri"/>
              </a:rPr>
              <a:t>en</a:t>
            </a:r>
            <a:r>
              <a:rPr lang="en-US" strike="sngStrike" dirty="0">
                <a:cs typeface="Calibri"/>
              </a:rPr>
              <a:t> </a:t>
            </a:r>
            <a:r>
              <a:rPr lang="en-US" strike="sngStrike" dirty="0" err="1">
                <a:cs typeface="Calibri"/>
              </a:rPr>
              <a:t>isla</a:t>
            </a:r>
            <a:r>
              <a:rPr lang="en-US" strike="sngStrike" dirty="0">
                <a:cs typeface="Calibri"/>
              </a:rPr>
              <a:t> </a:t>
            </a:r>
            <a:r>
              <a:rPr lang="en-US" strike="sngStrike" dirty="0" err="1">
                <a:cs typeface="Calibri"/>
              </a:rPr>
              <a:t>naranjo</a:t>
            </a:r>
            <a:r>
              <a:rPr lang="en-US" strike="sngStrike" dirty="0">
                <a:cs typeface="Calibri"/>
              </a:rPr>
              <a:t> </a:t>
            </a:r>
            <a:r>
              <a:rPr lang="en-US" strike="sngStrike" dirty="0" err="1">
                <a:cs typeface="Calibri"/>
              </a:rPr>
              <a:t>arriba</a:t>
            </a:r>
            <a:r>
              <a:rPr lang="en-US" strike="sngStrike" dirty="0">
                <a:cs typeface="Calibri"/>
              </a:rPr>
              <a:t> e </a:t>
            </a:r>
            <a:r>
              <a:rPr lang="en-US" strike="sngStrike" dirty="0" err="1">
                <a:cs typeface="Calibri"/>
              </a:rPr>
              <a:t>isla</a:t>
            </a:r>
            <a:r>
              <a:rPr lang="en-US" strike="sngStrike" dirty="0">
                <a:cs typeface="Calibri"/>
              </a:rPr>
              <a:t> </a:t>
            </a:r>
            <a:r>
              <a:rPr lang="en-US" strike="sngStrike" dirty="0" err="1">
                <a:cs typeface="Calibri"/>
              </a:rPr>
              <a:t>naranjo</a:t>
            </a:r>
            <a:r>
              <a:rPr lang="en-US" strike="sngStrike" dirty="0">
                <a:cs typeface="Calibri"/>
              </a:rPr>
              <a:t> </a:t>
            </a:r>
            <a:r>
              <a:rPr lang="en-US" strike="sngStrike" dirty="0" err="1">
                <a:cs typeface="Calibri"/>
              </a:rPr>
              <a:t>abajo</a:t>
            </a:r>
            <a:r>
              <a:rPr lang="en-US" strike="sngStrike" dirty="0">
                <a:cs typeface="Calibri"/>
              </a:rPr>
              <a:t> </a:t>
            </a:r>
            <a:r>
              <a:rPr lang="en-US" strike="sngStrike" dirty="0" err="1">
                <a:cs typeface="Calibri"/>
              </a:rPr>
              <a:t>donde</a:t>
            </a:r>
            <a:r>
              <a:rPr lang="en-US" strike="sngStrike" dirty="0">
                <a:cs typeface="Calibri"/>
              </a:rPr>
              <a:t> se dan </a:t>
            </a:r>
            <a:r>
              <a:rPr lang="en-US" strike="sngStrike" dirty="0" err="1">
                <a:cs typeface="Calibri"/>
              </a:rPr>
              <a:t>actividades</a:t>
            </a:r>
            <a:r>
              <a:rPr lang="en-US" strike="sngStrike" dirty="0">
                <a:cs typeface="Calibri"/>
              </a:rPr>
              <a:t> </a:t>
            </a:r>
            <a:r>
              <a:rPr lang="en-US" strike="sngStrike" dirty="0" err="1">
                <a:cs typeface="Calibri"/>
              </a:rPr>
              <a:t>turisticas</a:t>
            </a:r>
            <a:r>
              <a:rPr lang="en-US" dirty="0">
                <a:cs typeface="Calibri"/>
              </a:rPr>
              <a:t> [</a:t>
            </a:r>
            <a:r>
              <a:rPr lang="en-US" dirty="0" err="1">
                <a:cs typeface="Calibri"/>
              </a:rPr>
              <a:t>Revisar</a:t>
            </a:r>
            <a:r>
              <a:rPr lang="en-US" dirty="0">
                <a:cs typeface="Calibri"/>
              </a:rPr>
              <a:t>]</a:t>
            </a:r>
          </a:p>
        </p:txBody>
      </p:sp>
      <p:sp>
        <p:nvSpPr>
          <p:cNvPr id="4" name="Slide Number Placeholder 3"/>
          <p:cNvSpPr>
            <a:spLocks noGrp="1"/>
          </p:cNvSpPr>
          <p:nvPr>
            <p:ph type="sldNum" sz="quarter" idx="5"/>
          </p:nvPr>
        </p:nvSpPr>
        <p:spPr/>
        <p:txBody>
          <a:bodyPr/>
          <a:lstStyle/>
          <a:p>
            <a:fld id="{B36B1267-8449-457B-8176-9EC9AEC2717D}" type="slidenum">
              <a:rPr lang="es-PA" smtClean="0"/>
              <a:t>24</a:t>
            </a:fld>
            <a:endParaRPr lang="es-PA"/>
          </a:p>
        </p:txBody>
      </p:sp>
    </p:spTree>
    <p:extLst>
      <p:ext uri="{BB962C8B-B14F-4D97-AF65-F5344CB8AC3E}">
        <p14:creationId xmlns:p14="http://schemas.microsoft.com/office/powerpoint/2010/main" val="62993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El Salado</a:t>
            </a:r>
          </a:p>
          <a:p>
            <a:pPr marL="171450" indent="-171450">
              <a:buFont typeface="Arial"/>
              <a:buChar char="•"/>
            </a:pPr>
            <a:r>
              <a:rPr lang="en-US" dirty="0">
                <a:cs typeface="Calibri"/>
              </a:rPr>
              <a:t>El </a:t>
            </a:r>
            <a:r>
              <a:rPr lang="en-US" dirty="0" err="1">
                <a:cs typeface="Calibri"/>
              </a:rPr>
              <a:t>rompio</a:t>
            </a:r>
            <a:endParaRPr lang="en-US" dirty="0">
              <a:cs typeface="Calibri"/>
            </a:endParaRPr>
          </a:p>
          <a:p>
            <a:pPr marL="171450" indent="-171450">
              <a:buFont typeface="Arial"/>
              <a:buChar char="•"/>
            </a:pPr>
            <a:r>
              <a:rPr lang="en-US" dirty="0">
                <a:cs typeface="Calibri"/>
              </a:rPr>
              <a:t>Puerto Aguadulce </a:t>
            </a:r>
          </a:p>
          <a:p>
            <a:pPr marL="171450" indent="-171450">
              <a:buFont typeface="Arial"/>
              <a:buChar char="•"/>
            </a:pPr>
            <a:r>
              <a:rPr lang="en-US" dirty="0">
                <a:cs typeface="Calibri"/>
              </a:rPr>
              <a:t>Y </a:t>
            </a:r>
            <a:r>
              <a:rPr lang="en-US" dirty="0" err="1">
                <a:cs typeface="Calibri"/>
              </a:rPr>
              <a:t>todo</a:t>
            </a:r>
            <a:r>
              <a:rPr lang="en-US" dirty="0">
                <a:cs typeface="Calibri"/>
              </a:rPr>
              <a:t> lo que </a:t>
            </a:r>
            <a:r>
              <a:rPr lang="en-US" dirty="0" err="1">
                <a:cs typeface="Calibri"/>
              </a:rPr>
              <a:t>comprende</a:t>
            </a:r>
            <a:r>
              <a:rPr lang="en-US" dirty="0">
                <a:cs typeface="Calibri"/>
              </a:rPr>
              <a:t> </a:t>
            </a:r>
            <a:r>
              <a:rPr lang="en-US" dirty="0" err="1">
                <a:cs typeface="Calibri"/>
              </a:rPr>
              <a:t>bahia</a:t>
            </a:r>
            <a:r>
              <a:rPr lang="en-US" dirty="0">
                <a:cs typeface="Calibri"/>
              </a:rPr>
              <a:t> </a:t>
            </a:r>
            <a:r>
              <a:rPr lang="en-US" dirty="0" err="1">
                <a:cs typeface="Calibri"/>
              </a:rPr>
              <a:t>parita</a:t>
            </a:r>
            <a:r>
              <a:rPr lang="en-US" dirty="0">
                <a:cs typeface="Calibri"/>
              </a:rPr>
              <a:t> </a:t>
            </a:r>
          </a:p>
          <a:p>
            <a:pPr marL="171450" indent="-171450">
              <a:buFont typeface="Arial"/>
              <a:buChar char="•"/>
            </a:pPr>
            <a:r>
              <a:rPr lang="en-US" dirty="0">
                <a:cs typeface="Calibri"/>
              </a:rPr>
              <a:t>En </a:t>
            </a:r>
            <a:r>
              <a:rPr lang="en-US" dirty="0" err="1">
                <a:cs typeface="Calibri"/>
              </a:rPr>
              <a:t>estos</a:t>
            </a:r>
            <a:r>
              <a:rPr lang="en-US" dirty="0">
                <a:cs typeface="Calibri"/>
              </a:rPr>
              <a:t> </a:t>
            </a:r>
            <a:r>
              <a:rPr lang="en-US" dirty="0" err="1">
                <a:cs typeface="Calibri"/>
              </a:rPr>
              <a:t>lugares</a:t>
            </a:r>
            <a:r>
              <a:rPr lang="en-US" dirty="0">
                <a:cs typeface="Calibri"/>
              </a:rPr>
              <a:t> </a:t>
            </a:r>
            <a:r>
              <a:rPr lang="en-US" dirty="0" err="1">
                <a:cs typeface="Calibri"/>
              </a:rPr>
              <a:t>podemos</a:t>
            </a:r>
            <a:r>
              <a:rPr lang="en-US" dirty="0">
                <a:cs typeface="Calibri"/>
              </a:rPr>
              <a:t> </a:t>
            </a:r>
            <a:r>
              <a:rPr lang="en-US" dirty="0" err="1">
                <a:cs typeface="Calibri"/>
              </a:rPr>
              <a:t>encontrar</a:t>
            </a:r>
            <a:r>
              <a:rPr lang="en-US" dirty="0">
                <a:cs typeface="Calibri"/>
              </a:rPr>
              <a:t>  areas </a:t>
            </a:r>
            <a:r>
              <a:rPr lang="en-US" dirty="0" err="1">
                <a:cs typeface="Calibri"/>
              </a:rPr>
              <a:t>protegidas</a:t>
            </a:r>
            <a:r>
              <a:rPr lang="en-US" dirty="0">
                <a:cs typeface="Calibri"/>
              </a:rPr>
              <a:t> de </a:t>
            </a:r>
            <a:r>
              <a:rPr lang="en-US" dirty="0" err="1">
                <a:cs typeface="Calibri"/>
              </a:rPr>
              <a:t>manglar</a:t>
            </a:r>
            <a:r>
              <a:rPr lang="en-US" dirty="0">
                <a:cs typeface="Calibri"/>
              </a:rPr>
              <a:t> que se </a:t>
            </a:r>
            <a:r>
              <a:rPr lang="en-US" dirty="0" err="1">
                <a:cs typeface="Calibri"/>
              </a:rPr>
              <a:t>podria</a:t>
            </a:r>
            <a:r>
              <a:rPr lang="en-US" dirty="0">
                <a:cs typeface="Calibri"/>
              </a:rPr>
              <a:t> </a:t>
            </a:r>
            <a:r>
              <a:rPr lang="en-US" dirty="0" err="1">
                <a:cs typeface="Calibri"/>
              </a:rPr>
              <a:t>ver</a:t>
            </a:r>
            <a:r>
              <a:rPr lang="en-US" dirty="0">
                <a:cs typeface="Calibri"/>
              </a:rPr>
              <a:t> </a:t>
            </a:r>
            <a:r>
              <a:rPr lang="en-US" dirty="0" err="1">
                <a:cs typeface="Calibri"/>
              </a:rPr>
              <a:t>afectados</a:t>
            </a:r>
            <a:r>
              <a:rPr lang="en-US" dirty="0">
                <a:cs typeface="Calibri"/>
              </a:rPr>
              <a:t> </a:t>
            </a:r>
            <a:r>
              <a:rPr lang="en-US" dirty="0" err="1">
                <a:cs typeface="Calibri"/>
              </a:rPr>
              <a:t>por</a:t>
            </a:r>
            <a:r>
              <a:rPr lang="en-US" dirty="0">
                <a:cs typeface="Calibri"/>
              </a:rPr>
              <a:t> </a:t>
            </a:r>
            <a:r>
              <a:rPr lang="en-US" dirty="0" err="1">
                <a:cs typeface="Calibri"/>
              </a:rPr>
              <a:t>el</a:t>
            </a:r>
            <a:r>
              <a:rPr lang="en-US" dirty="0">
                <a:cs typeface="Calibri"/>
              </a:rPr>
              <a:t> </a:t>
            </a:r>
            <a:r>
              <a:rPr lang="en-US" dirty="0" err="1">
                <a:cs typeface="Calibri"/>
              </a:rPr>
              <a:t>aumento</a:t>
            </a:r>
            <a:r>
              <a:rPr lang="en-US" dirty="0">
                <a:cs typeface="Calibri"/>
              </a:rPr>
              <a:t> del </a:t>
            </a:r>
            <a:r>
              <a:rPr lang="en-US" dirty="0" err="1">
                <a:cs typeface="Calibri"/>
              </a:rPr>
              <a:t>nivel</a:t>
            </a:r>
            <a:r>
              <a:rPr lang="en-US" dirty="0">
                <a:cs typeface="Calibri"/>
              </a:rPr>
              <a:t> del mar</a:t>
            </a:r>
          </a:p>
        </p:txBody>
      </p:sp>
      <p:sp>
        <p:nvSpPr>
          <p:cNvPr id="4" name="Slide Number Placeholder 3"/>
          <p:cNvSpPr>
            <a:spLocks noGrp="1"/>
          </p:cNvSpPr>
          <p:nvPr>
            <p:ph type="sldNum" sz="quarter" idx="5"/>
          </p:nvPr>
        </p:nvSpPr>
        <p:spPr/>
        <p:txBody>
          <a:bodyPr/>
          <a:lstStyle/>
          <a:p>
            <a:fld id="{B36B1267-8449-457B-8176-9EC9AEC2717D}" type="slidenum">
              <a:rPr lang="es-PA" smtClean="0"/>
              <a:t>25</a:t>
            </a:fld>
            <a:endParaRPr lang="es-PA"/>
          </a:p>
        </p:txBody>
      </p:sp>
    </p:spTree>
    <p:extLst>
      <p:ext uri="{BB962C8B-B14F-4D97-AF65-F5344CB8AC3E}">
        <p14:creationId xmlns:p14="http://schemas.microsoft.com/office/powerpoint/2010/main" val="331820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El Faro</a:t>
            </a:r>
          </a:p>
          <a:p>
            <a:pPr marL="171450" indent="-171450">
              <a:buFont typeface="Arial"/>
              <a:buChar char="•"/>
            </a:pPr>
            <a:r>
              <a:rPr lang="en-US" dirty="0">
                <a:cs typeface="Calibri"/>
              </a:rPr>
              <a:t>La </a:t>
            </a:r>
            <a:r>
              <a:rPr lang="en-US" dirty="0" err="1">
                <a:cs typeface="Calibri"/>
              </a:rPr>
              <a:t>Camaronera</a:t>
            </a:r>
          </a:p>
          <a:p>
            <a:pPr marL="171450" indent="-171450">
              <a:buFont typeface="Arial"/>
              <a:buChar char="•"/>
            </a:pPr>
            <a:r>
              <a:rPr lang="en-US" dirty="0">
                <a:cs typeface="Calibri"/>
              </a:rPr>
              <a:t>Los </a:t>
            </a:r>
            <a:r>
              <a:rPr lang="en-US" dirty="0" err="1">
                <a:cs typeface="Calibri"/>
              </a:rPr>
              <a:t>Pocitos</a:t>
            </a:r>
            <a:endParaRPr lang="en-US" dirty="0">
              <a:cs typeface="Calibri"/>
            </a:endParaRPr>
          </a:p>
          <a:p>
            <a:pPr marL="171450" indent="-171450">
              <a:buFont typeface="Arial"/>
              <a:buChar char="•"/>
            </a:pPr>
            <a:r>
              <a:rPr lang="en-US" dirty="0" err="1">
                <a:cs typeface="Calibri"/>
              </a:rPr>
              <a:t>Mencionar</a:t>
            </a:r>
            <a:r>
              <a:rPr lang="en-US" dirty="0">
                <a:cs typeface="Calibri"/>
              </a:rPr>
              <a:t> que </a:t>
            </a:r>
            <a:r>
              <a:rPr lang="en-US" dirty="0" err="1">
                <a:cs typeface="Calibri"/>
              </a:rPr>
              <a:t>en</a:t>
            </a:r>
            <a:r>
              <a:rPr lang="en-US" dirty="0">
                <a:cs typeface="Calibri"/>
              </a:rPr>
              <a:t> </a:t>
            </a:r>
            <a:r>
              <a:rPr lang="en-US" dirty="0" err="1">
                <a:cs typeface="Calibri"/>
              </a:rPr>
              <a:t>estas</a:t>
            </a:r>
            <a:r>
              <a:rPr lang="en-US" dirty="0">
                <a:cs typeface="Calibri"/>
              </a:rPr>
              <a:t> zonas se </a:t>
            </a:r>
            <a:r>
              <a:rPr lang="en-US" dirty="0" err="1">
                <a:cs typeface="Calibri"/>
              </a:rPr>
              <a:t>encuantra</a:t>
            </a:r>
            <a:r>
              <a:rPr lang="en-US" dirty="0">
                <a:cs typeface="Calibri"/>
              </a:rPr>
              <a:t> </a:t>
            </a:r>
            <a:r>
              <a:rPr lang="en-US" dirty="0" err="1">
                <a:cs typeface="Calibri"/>
              </a:rPr>
              <a:t>el</a:t>
            </a:r>
            <a:r>
              <a:rPr lang="en-US" dirty="0">
                <a:cs typeface="Calibri"/>
              </a:rPr>
              <a:t> </a:t>
            </a:r>
            <a:r>
              <a:rPr lang="en-US" dirty="0" err="1">
                <a:cs typeface="Calibri"/>
              </a:rPr>
              <a:t>parque</a:t>
            </a:r>
            <a:r>
              <a:rPr lang="en-US" dirty="0">
                <a:cs typeface="Calibri"/>
              </a:rPr>
              <a:t> de </a:t>
            </a:r>
            <a:r>
              <a:rPr lang="en-US" dirty="0" err="1">
                <a:cs typeface="Calibri"/>
              </a:rPr>
              <a:t>pozos</a:t>
            </a:r>
            <a:r>
              <a:rPr lang="en-US" dirty="0">
                <a:cs typeface="Calibri"/>
              </a:rPr>
              <a:t> </a:t>
            </a:r>
            <a:r>
              <a:rPr lang="en-US" dirty="0" err="1">
                <a:cs typeface="Calibri"/>
              </a:rPr>
              <a:t>termales</a:t>
            </a:r>
            <a:endParaRPr lang="en-US" dirty="0">
              <a:cs typeface="Calibri"/>
            </a:endParaRPr>
          </a:p>
          <a:p>
            <a:pPr marL="171450" indent="-171450">
              <a:buFont typeface="Arial"/>
              <a:buChar char="•"/>
            </a:pPr>
            <a:endParaRPr lang="en-US" dirty="0">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26</a:t>
            </a:fld>
            <a:endParaRPr lang="es-PA"/>
          </a:p>
        </p:txBody>
      </p:sp>
    </p:spTree>
    <p:extLst>
      <p:ext uri="{BB962C8B-B14F-4D97-AF65-F5344CB8AC3E}">
        <p14:creationId xmlns:p14="http://schemas.microsoft.com/office/powerpoint/2010/main" val="7521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Bayano, </a:t>
            </a:r>
            <a:r>
              <a:rPr lang="en-US" dirty="0" err="1">
                <a:cs typeface="Calibri"/>
              </a:rPr>
              <a:t>el</a:t>
            </a:r>
            <a:r>
              <a:rPr lang="en-US" dirty="0">
                <a:cs typeface="Calibri"/>
              </a:rPr>
              <a:t> </a:t>
            </a:r>
            <a:r>
              <a:rPr lang="en-US" dirty="0" err="1">
                <a:cs typeface="Calibri"/>
              </a:rPr>
              <a:t>poblado</a:t>
            </a:r>
            <a:r>
              <a:rPr lang="en-US" dirty="0">
                <a:cs typeface="Calibri"/>
              </a:rPr>
              <a:t> de La Honda</a:t>
            </a:r>
          </a:p>
          <a:p>
            <a:pPr marL="171450" indent="-171450">
              <a:buFont typeface="Arial"/>
              <a:buChar char="•"/>
            </a:pPr>
            <a:r>
              <a:rPr lang="en-US" dirty="0">
                <a:cs typeface="Calibri"/>
              </a:rPr>
              <a:t>Se </a:t>
            </a:r>
            <a:r>
              <a:rPr lang="en-US" dirty="0" err="1">
                <a:cs typeface="Calibri"/>
              </a:rPr>
              <a:t>destaca</a:t>
            </a:r>
            <a:r>
              <a:rPr lang="en-US" dirty="0">
                <a:cs typeface="Calibri"/>
              </a:rPr>
              <a:t> la </a:t>
            </a:r>
            <a:r>
              <a:rPr lang="en-US" dirty="0" err="1">
                <a:cs typeface="Calibri"/>
              </a:rPr>
              <a:t>presencia</a:t>
            </a:r>
            <a:r>
              <a:rPr lang="en-US" dirty="0">
                <a:cs typeface="Calibri"/>
              </a:rPr>
              <a:t> del Refugio de Vida Silvestre Pablo Arturo Barrios, </a:t>
            </a:r>
            <a:r>
              <a:rPr lang="en-US" dirty="0" err="1">
                <a:cs typeface="Calibri"/>
              </a:rPr>
              <a:t>en</a:t>
            </a:r>
            <a:r>
              <a:rPr lang="en-US" dirty="0">
                <a:cs typeface="Calibri"/>
              </a:rPr>
              <a:t> </a:t>
            </a:r>
            <a:r>
              <a:rPr lang="en-US" dirty="0" err="1">
                <a:cs typeface="Calibri"/>
              </a:rPr>
              <a:t>el</a:t>
            </a:r>
            <a:r>
              <a:rPr lang="en-US" dirty="0">
                <a:cs typeface="Calibri"/>
              </a:rPr>
              <a:t> </a:t>
            </a:r>
            <a:r>
              <a:rPr lang="en-US" dirty="0" err="1">
                <a:cs typeface="Calibri"/>
              </a:rPr>
              <a:t>poblado</a:t>
            </a:r>
            <a:r>
              <a:rPr lang="en-US" dirty="0">
                <a:cs typeface="Calibri"/>
              </a:rPr>
              <a:t> de Punta del Tigre, </a:t>
            </a:r>
            <a:r>
              <a:rPr lang="en-US" dirty="0" err="1">
                <a:cs typeface="Calibri"/>
              </a:rPr>
              <a:t>el</a:t>
            </a:r>
            <a:r>
              <a:rPr lang="en-US" dirty="0">
                <a:cs typeface="Calibri"/>
              </a:rPr>
              <a:t> </a:t>
            </a:r>
            <a:r>
              <a:rPr lang="en-US" dirty="0" err="1">
                <a:cs typeface="Calibri"/>
              </a:rPr>
              <a:t>cual</a:t>
            </a:r>
            <a:r>
              <a:rPr lang="en-US" dirty="0">
                <a:cs typeface="Calibri"/>
              </a:rPr>
              <a:t> </a:t>
            </a:r>
            <a:r>
              <a:rPr lang="en-US" dirty="0"/>
              <a:t>se </a:t>
            </a:r>
            <a:r>
              <a:rPr lang="en-US" dirty="0" err="1"/>
              <a:t>verá</a:t>
            </a:r>
            <a:r>
              <a:rPr lang="en-US" dirty="0"/>
              <a:t> </a:t>
            </a:r>
            <a:r>
              <a:rPr lang="en-US" dirty="0" err="1"/>
              <a:t>muy</a:t>
            </a:r>
            <a:r>
              <a:rPr lang="en-US" dirty="0"/>
              <a:t> </a:t>
            </a:r>
            <a:r>
              <a:rPr lang="en-US" dirty="0" err="1"/>
              <a:t>impactado</a:t>
            </a:r>
            <a:r>
              <a:rPr lang="en-US" dirty="0"/>
              <a:t> </a:t>
            </a:r>
            <a:r>
              <a:rPr lang="en-US" dirty="0" err="1"/>
              <a:t>por</a:t>
            </a:r>
            <a:r>
              <a:rPr lang="en-US" dirty="0"/>
              <a:t> </a:t>
            </a:r>
            <a:r>
              <a:rPr lang="en-US" dirty="0" err="1"/>
              <a:t>este</a:t>
            </a:r>
            <a:r>
              <a:rPr lang="en-US" dirty="0"/>
              <a:t> </a:t>
            </a:r>
            <a:r>
              <a:rPr lang="en-US" dirty="0" err="1"/>
              <a:t>aumento</a:t>
            </a:r>
            <a:r>
              <a:rPr lang="en-US" dirty="0"/>
              <a:t> del </a:t>
            </a:r>
            <a:r>
              <a:rPr lang="en-US" dirty="0" err="1"/>
              <a:t>nivel</a:t>
            </a:r>
            <a:r>
              <a:rPr lang="en-US" dirty="0"/>
              <a:t> del mar</a:t>
            </a:r>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Marcador de número de diapositiva 3"/>
          <p:cNvSpPr>
            <a:spLocks noGrp="1"/>
          </p:cNvSpPr>
          <p:nvPr>
            <p:ph type="sldNum" sz="quarter" idx="5"/>
          </p:nvPr>
        </p:nvSpPr>
        <p:spPr/>
        <p:txBody>
          <a:bodyPr/>
          <a:lstStyle/>
          <a:p>
            <a:fld id="{B36B1267-8449-457B-8176-9EC9AEC2717D}" type="slidenum">
              <a:rPr lang="es-PA" smtClean="0"/>
              <a:t>27</a:t>
            </a:fld>
            <a:endParaRPr lang="es-PA"/>
          </a:p>
        </p:txBody>
      </p:sp>
    </p:spTree>
    <p:extLst>
      <p:ext uri="{BB962C8B-B14F-4D97-AF65-F5344CB8AC3E}">
        <p14:creationId xmlns:p14="http://schemas.microsoft.com/office/powerpoint/2010/main" val="2998322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r>
              <a:rPr lang="en-US" dirty="0">
                <a:cs typeface="Calibri"/>
              </a:rPr>
              <a:t>Puerto </a:t>
            </a:r>
            <a:r>
              <a:rPr lang="en-US" dirty="0" err="1">
                <a:cs typeface="Calibri"/>
              </a:rPr>
              <a:t>Vacamonte</a:t>
            </a:r>
            <a:r>
              <a:rPr lang="en-US" dirty="0">
                <a:cs typeface="Calibri"/>
              </a:rPr>
              <a:t> y </a:t>
            </a:r>
            <a:r>
              <a:rPr lang="en-US" dirty="0"/>
              <a:t>Puerto Caimito</a:t>
            </a:r>
            <a:r>
              <a:rPr lang="en-US" dirty="0">
                <a:cs typeface="Calibri"/>
              </a:rPr>
              <a:t>, </a:t>
            </a:r>
            <a:r>
              <a:rPr lang="en-US" dirty="0" err="1">
                <a:cs typeface="Calibri"/>
              </a:rPr>
              <a:t>impactando</a:t>
            </a:r>
            <a:r>
              <a:rPr lang="en-US" dirty="0">
                <a:cs typeface="Calibri"/>
              </a:rPr>
              <a:t> las </a:t>
            </a:r>
            <a:r>
              <a:rPr lang="en-US" dirty="0" err="1">
                <a:cs typeface="Calibri"/>
              </a:rPr>
              <a:t>actividades</a:t>
            </a:r>
            <a:r>
              <a:rPr lang="en-US" dirty="0">
                <a:cs typeface="Calibri"/>
              </a:rPr>
              <a:t> </a:t>
            </a:r>
            <a:r>
              <a:rPr lang="en-US" dirty="0" err="1">
                <a:cs typeface="Calibri"/>
              </a:rPr>
              <a:t>economicas</a:t>
            </a:r>
            <a:r>
              <a:rPr lang="en-US" dirty="0">
                <a:cs typeface="Calibri"/>
              </a:rPr>
              <a:t> del </a:t>
            </a:r>
            <a:r>
              <a:rPr lang="en-US" dirty="0" err="1">
                <a:cs typeface="Calibri"/>
              </a:rPr>
              <a:t>lugar</a:t>
            </a:r>
            <a:endParaRPr lang="en-US" dirty="0">
              <a:cs typeface="Calibri"/>
            </a:endParaRPr>
          </a:p>
          <a:p>
            <a:r>
              <a:rPr lang="en-US" dirty="0">
                <a:cs typeface="Calibri"/>
              </a:rPr>
              <a:t>Punta Chame, </a:t>
            </a:r>
            <a:r>
              <a:rPr lang="en-US" dirty="0" err="1">
                <a:cs typeface="Calibri"/>
              </a:rPr>
              <a:t>donde</a:t>
            </a:r>
            <a:r>
              <a:rPr lang="en-US" dirty="0">
                <a:cs typeface="Calibri"/>
              </a:rPr>
              <a:t> se da </a:t>
            </a:r>
            <a:r>
              <a:rPr lang="en-US" dirty="0" err="1">
                <a:cs typeface="Calibri"/>
              </a:rPr>
              <a:t>también</a:t>
            </a:r>
            <a:r>
              <a:rPr lang="en-US" dirty="0">
                <a:cs typeface="Calibri"/>
              </a:rPr>
              <a:t> gran </a:t>
            </a:r>
            <a:r>
              <a:rPr lang="en-US" dirty="0" err="1">
                <a:cs typeface="Calibri"/>
              </a:rPr>
              <a:t>cantidad</a:t>
            </a:r>
            <a:r>
              <a:rPr lang="en-US" dirty="0">
                <a:cs typeface="Calibri"/>
              </a:rPr>
              <a:t> de </a:t>
            </a:r>
            <a:r>
              <a:rPr lang="en-US" dirty="0" err="1">
                <a:cs typeface="Calibri"/>
              </a:rPr>
              <a:t>actividades</a:t>
            </a:r>
            <a:r>
              <a:rPr lang="en-US" dirty="0">
                <a:cs typeface="Calibri"/>
              </a:rPr>
              <a:t> </a:t>
            </a:r>
            <a:r>
              <a:rPr lang="en-US" dirty="0" err="1">
                <a:cs typeface="Calibri"/>
              </a:rPr>
              <a:t>turisticas</a:t>
            </a:r>
            <a:r>
              <a:rPr lang="en-US" dirty="0">
                <a:cs typeface="Calibri"/>
              </a:rPr>
              <a:t> y </a:t>
            </a:r>
            <a:r>
              <a:rPr lang="en-US" dirty="0" err="1">
                <a:cs typeface="Calibri"/>
              </a:rPr>
              <a:t>existe</a:t>
            </a:r>
            <a:r>
              <a:rPr lang="en-US" dirty="0">
                <a:cs typeface="Calibri"/>
              </a:rPr>
              <a:t> </a:t>
            </a:r>
            <a:r>
              <a:rPr lang="en-US" dirty="0" err="1">
                <a:cs typeface="Calibri"/>
              </a:rPr>
              <a:t>infraestructura</a:t>
            </a:r>
            <a:r>
              <a:rPr lang="en-US" dirty="0">
                <a:cs typeface="Calibri"/>
              </a:rPr>
              <a:t> </a:t>
            </a:r>
            <a:r>
              <a:rPr lang="en-US" dirty="0" err="1">
                <a:cs typeface="Calibri"/>
              </a:rPr>
              <a:t>turistica</a:t>
            </a:r>
            <a:r>
              <a:rPr lang="en-US" dirty="0">
                <a:cs typeface="Calibri"/>
              </a:rPr>
              <a:t> </a:t>
            </a:r>
            <a:r>
              <a:rPr lang="en-US" dirty="0" err="1">
                <a:cs typeface="Calibri"/>
              </a:rPr>
              <a:t>como</a:t>
            </a:r>
            <a:r>
              <a:rPr lang="en-US" dirty="0">
                <a:cs typeface="Calibri"/>
              </a:rPr>
              <a:t> </a:t>
            </a:r>
            <a:r>
              <a:rPr lang="en-US" dirty="0" err="1">
                <a:cs typeface="Calibri"/>
              </a:rPr>
              <a:t>hoteles</a:t>
            </a:r>
            <a:r>
              <a:rPr lang="en-US" dirty="0">
                <a:cs typeface="Calibri"/>
              </a:rPr>
              <a:t> y </a:t>
            </a:r>
            <a:r>
              <a:rPr lang="en-US" dirty="0" err="1">
                <a:cs typeface="Calibri"/>
              </a:rPr>
              <a:t>hostales</a:t>
            </a:r>
            <a:r>
              <a:rPr lang="en-US" dirty="0">
                <a:cs typeface="Calibri"/>
              </a:rPr>
              <a:t> que se </a:t>
            </a:r>
            <a:r>
              <a:rPr lang="en-US" dirty="0" err="1">
                <a:cs typeface="Calibri"/>
              </a:rPr>
              <a:t>verán</a:t>
            </a:r>
            <a:r>
              <a:rPr lang="en-US" dirty="0">
                <a:cs typeface="Calibri"/>
              </a:rPr>
              <a:t> </a:t>
            </a:r>
            <a:r>
              <a:rPr lang="en-US" dirty="0" err="1">
                <a:cs typeface="Calibri"/>
              </a:rPr>
              <a:t>impactados</a:t>
            </a:r>
            <a:r>
              <a:rPr lang="en-US" dirty="0">
                <a:cs typeface="Calibri"/>
              </a:rPr>
              <a:t> </a:t>
            </a:r>
            <a:r>
              <a:rPr lang="en-US" dirty="0" err="1">
                <a:cs typeface="Calibri"/>
              </a:rPr>
              <a:t>por</a:t>
            </a:r>
            <a:r>
              <a:rPr lang="en-US" dirty="0">
                <a:cs typeface="Calibri"/>
              </a:rPr>
              <a:t> </a:t>
            </a:r>
            <a:r>
              <a:rPr lang="en-US" dirty="0" err="1">
                <a:cs typeface="Calibri"/>
              </a:rPr>
              <a:t>este</a:t>
            </a:r>
            <a:r>
              <a:rPr lang="en-US" dirty="0">
                <a:cs typeface="Calibri"/>
              </a:rPr>
              <a:t> </a:t>
            </a:r>
            <a:r>
              <a:rPr lang="en-US" dirty="0" err="1">
                <a:cs typeface="Calibri"/>
              </a:rPr>
              <a:t>aumento</a:t>
            </a:r>
            <a:r>
              <a:rPr lang="en-US" dirty="0">
                <a:cs typeface="Calibri"/>
              </a:rPr>
              <a:t> del </a:t>
            </a:r>
            <a:r>
              <a:rPr lang="en-US" dirty="0" err="1">
                <a:cs typeface="Calibri"/>
              </a:rPr>
              <a:t>nivel</a:t>
            </a:r>
            <a:r>
              <a:rPr lang="en-US" dirty="0">
                <a:cs typeface="Calibri"/>
              </a:rPr>
              <a:t> del mar</a:t>
            </a:r>
          </a:p>
          <a:p>
            <a:endParaRPr lang="en-US" dirty="0">
              <a:cs typeface="Calibri"/>
            </a:endParaRPr>
          </a:p>
        </p:txBody>
      </p:sp>
      <p:sp>
        <p:nvSpPr>
          <p:cNvPr id="4" name="Slide Number Placeholder 3"/>
          <p:cNvSpPr>
            <a:spLocks noGrp="1"/>
          </p:cNvSpPr>
          <p:nvPr>
            <p:ph type="sldNum" sz="quarter" idx="5"/>
          </p:nvPr>
        </p:nvSpPr>
        <p:spPr/>
        <p:txBody>
          <a:bodyPr/>
          <a:lstStyle/>
          <a:p>
            <a:fld id="{B36B1267-8449-457B-8176-9EC9AEC2717D}" type="slidenum">
              <a:rPr lang="es-PA" smtClean="0"/>
              <a:t>28</a:t>
            </a:fld>
            <a:endParaRPr lang="es-PA"/>
          </a:p>
        </p:txBody>
      </p:sp>
    </p:spTree>
    <p:extLst>
      <p:ext uri="{BB962C8B-B14F-4D97-AF65-F5344CB8AC3E}">
        <p14:creationId xmlns:p14="http://schemas.microsoft.com/office/powerpoint/2010/main" val="1890831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 </a:t>
            </a:r>
            <a:endParaRPr lang="en-US" dirty="0"/>
          </a:p>
          <a:p>
            <a:r>
              <a:rPr lang="en-US" dirty="0">
                <a:cs typeface="Calibri"/>
              </a:rPr>
              <a:t>Boca del Rio chico</a:t>
            </a:r>
          </a:p>
          <a:p>
            <a:r>
              <a:rPr lang="en-US" dirty="0">
                <a:cs typeface="Calibri"/>
              </a:rPr>
              <a:t>Pueblo nuevo</a:t>
            </a:r>
          </a:p>
          <a:p>
            <a:r>
              <a:rPr lang="en-US" dirty="0" err="1">
                <a:cs typeface="Calibri"/>
              </a:rPr>
              <a:t>Afectaciones</a:t>
            </a:r>
            <a:r>
              <a:rPr lang="en-US" dirty="0">
                <a:cs typeface="Calibri"/>
              </a:rPr>
              <a:t> </a:t>
            </a:r>
            <a:r>
              <a:rPr lang="en-US" dirty="0" err="1">
                <a:cs typeface="Calibri"/>
              </a:rPr>
              <a:t>en</a:t>
            </a:r>
            <a:r>
              <a:rPr lang="en-US" dirty="0">
                <a:cs typeface="Calibri"/>
              </a:rPr>
              <a:t> </a:t>
            </a:r>
            <a:r>
              <a:rPr lang="en-US" dirty="0" err="1">
                <a:cs typeface="Calibri"/>
              </a:rPr>
              <a:t>casi</a:t>
            </a:r>
            <a:r>
              <a:rPr lang="en-US" dirty="0">
                <a:cs typeface="Calibri"/>
              </a:rPr>
              <a:t> </a:t>
            </a:r>
            <a:r>
              <a:rPr lang="en-US" dirty="0" err="1">
                <a:cs typeface="Calibri"/>
              </a:rPr>
              <a:t>todo</a:t>
            </a:r>
            <a:r>
              <a:rPr lang="en-US" dirty="0">
                <a:cs typeface="Calibri"/>
              </a:rPr>
              <a:t> lo que </a:t>
            </a:r>
            <a:r>
              <a:rPr lang="en-US" dirty="0" err="1">
                <a:cs typeface="Calibri"/>
              </a:rPr>
              <a:t>conforma</a:t>
            </a:r>
            <a:r>
              <a:rPr lang="en-US" dirty="0">
                <a:cs typeface="Calibri"/>
              </a:rPr>
              <a:t> la </a:t>
            </a:r>
            <a:r>
              <a:rPr lang="en-US" dirty="0" err="1">
                <a:cs typeface="Calibri"/>
              </a:rPr>
              <a:t>bahia</a:t>
            </a:r>
            <a:r>
              <a:rPr lang="en-US" dirty="0">
                <a:cs typeface="Calibri"/>
              </a:rPr>
              <a:t> de Panamá</a:t>
            </a:r>
          </a:p>
          <a:p>
            <a:r>
              <a:rPr lang="en-US" dirty="0">
                <a:cs typeface="Calibri"/>
              </a:rPr>
              <a:t>E </a:t>
            </a:r>
            <a:r>
              <a:rPr lang="en-US" dirty="0" err="1">
                <a:cs typeface="Calibri"/>
              </a:rPr>
              <a:t>afectaciones</a:t>
            </a:r>
            <a:r>
              <a:rPr lang="en-US" dirty="0">
                <a:cs typeface="Calibri"/>
              </a:rPr>
              <a:t> </a:t>
            </a:r>
            <a:r>
              <a:rPr lang="en-US" dirty="0" err="1">
                <a:cs typeface="Calibri"/>
              </a:rPr>
              <a:t>en</a:t>
            </a:r>
            <a:r>
              <a:rPr lang="en-US" dirty="0">
                <a:cs typeface="Calibri"/>
              </a:rPr>
              <a:t> </a:t>
            </a:r>
            <a:r>
              <a:rPr lang="en-US" dirty="0" err="1">
                <a:cs typeface="Calibri"/>
              </a:rPr>
              <a:t>isla</a:t>
            </a:r>
            <a:r>
              <a:rPr lang="en-US" dirty="0">
                <a:cs typeface="Calibri"/>
              </a:rPr>
              <a:t> </a:t>
            </a:r>
            <a:r>
              <a:rPr lang="en-US" dirty="0" err="1">
                <a:cs typeface="Calibri"/>
              </a:rPr>
              <a:t>chepillo</a:t>
            </a:r>
            <a:r>
              <a:rPr lang="en-US" dirty="0">
                <a:cs typeface="Calibri"/>
              </a:rPr>
              <a:t>, </a:t>
            </a:r>
            <a:r>
              <a:rPr lang="en-US" dirty="0" err="1">
                <a:cs typeface="Calibri"/>
              </a:rPr>
              <a:t>donde</a:t>
            </a:r>
            <a:r>
              <a:rPr lang="en-US" dirty="0">
                <a:cs typeface="Calibri"/>
              </a:rPr>
              <a:t> se </a:t>
            </a:r>
            <a:r>
              <a:rPr lang="en-US" dirty="0" err="1">
                <a:cs typeface="Calibri"/>
              </a:rPr>
              <a:t>verian</a:t>
            </a:r>
            <a:r>
              <a:rPr lang="en-US" dirty="0">
                <a:cs typeface="Calibri"/>
              </a:rPr>
              <a:t> </a:t>
            </a:r>
            <a:r>
              <a:rPr lang="en-US" dirty="0" err="1">
                <a:cs typeface="Calibri"/>
              </a:rPr>
              <a:t>impactadas</a:t>
            </a:r>
            <a:r>
              <a:rPr lang="en-US" dirty="0">
                <a:cs typeface="Calibri"/>
              </a:rPr>
              <a:t> </a:t>
            </a:r>
            <a:r>
              <a:rPr lang="en-US" dirty="0" err="1">
                <a:cs typeface="Calibri"/>
              </a:rPr>
              <a:t>actividades</a:t>
            </a:r>
            <a:r>
              <a:rPr lang="en-US" dirty="0">
                <a:cs typeface="Calibri"/>
              </a:rPr>
              <a:t> </a:t>
            </a:r>
            <a:r>
              <a:rPr lang="en-US" dirty="0" err="1">
                <a:cs typeface="Calibri"/>
              </a:rPr>
              <a:t>turisticas</a:t>
            </a:r>
            <a:r>
              <a:rPr lang="en-US" dirty="0">
                <a:cs typeface="Calibri"/>
              </a:rPr>
              <a:t> de la </a:t>
            </a:r>
            <a:r>
              <a:rPr lang="en-US" dirty="0" err="1">
                <a:cs typeface="Calibri"/>
              </a:rPr>
              <a:t>isla</a:t>
            </a:r>
            <a:endParaRPr lang="en-US" dirty="0">
              <a:cs typeface="Calibri"/>
            </a:endParaRPr>
          </a:p>
        </p:txBody>
      </p:sp>
      <p:sp>
        <p:nvSpPr>
          <p:cNvPr id="4" name="Slide Number Placeholder 3"/>
          <p:cNvSpPr>
            <a:spLocks noGrp="1"/>
          </p:cNvSpPr>
          <p:nvPr>
            <p:ph type="sldNum" sz="quarter" idx="5"/>
          </p:nvPr>
        </p:nvSpPr>
        <p:spPr/>
        <p:txBody>
          <a:bodyPr/>
          <a:lstStyle/>
          <a:p>
            <a:fld id="{B36B1267-8449-457B-8176-9EC9AEC2717D}" type="slidenum">
              <a:rPr lang="es-PA" smtClean="0"/>
              <a:t>29</a:t>
            </a:fld>
            <a:endParaRPr lang="es-PA"/>
          </a:p>
        </p:txBody>
      </p:sp>
    </p:spTree>
    <p:extLst>
      <p:ext uri="{BB962C8B-B14F-4D97-AF65-F5344CB8AC3E}">
        <p14:creationId xmlns:p14="http://schemas.microsoft.com/office/powerpoint/2010/main" val="306350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buFont typeface="Arial" panose="020B0604020202020204" pitchFamily="34" charset="0"/>
              <a:buChar char="•"/>
            </a:pPr>
            <a:endParaRPr lang="es-PA" dirty="0">
              <a:cs typeface="Calibri"/>
            </a:endParaRP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3</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6614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Río Congo</a:t>
            </a:r>
          </a:p>
          <a:p>
            <a:pPr marL="171450" indent="-171450">
              <a:buFont typeface="Arial"/>
              <a:buChar char="•"/>
            </a:pPr>
            <a:r>
              <a:rPr lang="en-US" dirty="0">
                <a:cs typeface="Calibri"/>
              </a:rPr>
              <a:t>Palo Verde</a:t>
            </a:r>
          </a:p>
          <a:p>
            <a:pPr marL="171450" indent="-171450">
              <a:buFont typeface="Arial"/>
              <a:buChar char="•"/>
            </a:pPr>
            <a:r>
              <a:rPr lang="en-US" dirty="0" err="1">
                <a:cs typeface="Calibri"/>
              </a:rPr>
              <a:t>Garachine</a:t>
            </a:r>
            <a:r>
              <a:rPr lang="en-US" dirty="0">
                <a:cs typeface="Calibri"/>
              </a:rPr>
              <a:t>, </a:t>
            </a:r>
            <a:r>
              <a:rPr lang="en-US" dirty="0" err="1">
                <a:cs typeface="Calibri"/>
              </a:rPr>
              <a:t>donde</a:t>
            </a:r>
            <a:r>
              <a:rPr lang="en-US" dirty="0">
                <a:cs typeface="Calibri"/>
              </a:rPr>
              <a:t> </a:t>
            </a:r>
            <a:r>
              <a:rPr lang="en-US" dirty="0" err="1">
                <a:cs typeface="Calibri"/>
              </a:rPr>
              <a:t>ya</a:t>
            </a:r>
            <a:r>
              <a:rPr lang="en-US" dirty="0">
                <a:cs typeface="Calibri"/>
              </a:rPr>
              <a:t> se </a:t>
            </a:r>
            <a:r>
              <a:rPr lang="en-US" dirty="0" err="1">
                <a:cs typeface="Calibri"/>
              </a:rPr>
              <a:t>han</a:t>
            </a:r>
            <a:r>
              <a:rPr lang="en-US" dirty="0">
                <a:cs typeface="Calibri"/>
              </a:rPr>
              <a:t> dado </a:t>
            </a:r>
            <a:r>
              <a:rPr lang="en-US" dirty="0" err="1">
                <a:cs typeface="Calibri"/>
              </a:rPr>
              <a:t>perdidas</a:t>
            </a:r>
            <a:r>
              <a:rPr lang="en-US" dirty="0">
                <a:cs typeface="Calibri"/>
              </a:rPr>
              <a:t> de </a:t>
            </a:r>
            <a:r>
              <a:rPr lang="en-US" dirty="0" err="1">
                <a:cs typeface="Calibri"/>
              </a:rPr>
              <a:t>infraesctructuras</a:t>
            </a:r>
            <a:r>
              <a:rPr lang="en-US" dirty="0">
                <a:cs typeface="Calibri"/>
              </a:rPr>
              <a:t> </a:t>
            </a:r>
            <a:r>
              <a:rPr lang="en-US" dirty="0" err="1">
                <a:cs typeface="Calibri"/>
              </a:rPr>
              <a:t>por</a:t>
            </a:r>
            <a:r>
              <a:rPr lang="en-US" dirty="0">
                <a:cs typeface="Calibri"/>
              </a:rPr>
              <a:t> </a:t>
            </a:r>
            <a:r>
              <a:rPr lang="en-US" dirty="0" err="1">
                <a:cs typeface="Calibri"/>
              </a:rPr>
              <a:t>el</a:t>
            </a:r>
            <a:r>
              <a:rPr lang="en-US" dirty="0">
                <a:cs typeface="Calibri"/>
              </a:rPr>
              <a:t> </a:t>
            </a:r>
            <a:r>
              <a:rPr lang="en-US" dirty="0" err="1">
                <a:cs typeface="Calibri"/>
              </a:rPr>
              <a:t>aumento</a:t>
            </a:r>
            <a:r>
              <a:rPr lang="en-US" dirty="0">
                <a:cs typeface="Calibri"/>
              </a:rPr>
              <a:t> del </a:t>
            </a:r>
            <a:r>
              <a:rPr lang="en-US" dirty="0" err="1">
                <a:cs typeface="Calibri"/>
              </a:rPr>
              <a:t>nivel</a:t>
            </a:r>
            <a:r>
              <a:rPr lang="en-US" dirty="0">
                <a:cs typeface="Calibri"/>
              </a:rPr>
              <a:t> del mar</a:t>
            </a:r>
          </a:p>
        </p:txBody>
      </p:sp>
      <p:sp>
        <p:nvSpPr>
          <p:cNvPr id="4" name="Slide Number Placeholder 3"/>
          <p:cNvSpPr>
            <a:spLocks noGrp="1"/>
          </p:cNvSpPr>
          <p:nvPr>
            <p:ph type="sldNum" sz="quarter" idx="5"/>
          </p:nvPr>
        </p:nvSpPr>
        <p:spPr/>
        <p:txBody>
          <a:bodyPr/>
          <a:lstStyle/>
          <a:p>
            <a:fld id="{B36B1267-8449-457B-8176-9EC9AEC2717D}" type="slidenum">
              <a:rPr lang="es-PA" smtClean="0"/>
              <a:t>30</a:t>
            </a:fld>
            <a:endParaRPr lang="es-PA"/>
          </a:p>
        </p:txBody>
      </p:sp>
    </p:spTree>
    <p:extLst>
      <p:ext uri="{BB962C8B-B14F-4D97-AF65-F5344CB8AC3E}">
        <p14:creationId xmlns:p14="http://schemas.microsoft.com/office/powerpoint/2010/main" val="1918463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Lugares</a:t>
            </a:r>
            <a:r>
              <a:rPr lang="en-US" dirty="0">
                <a:cs typeface="Calibri"/>
              </a:rPr>
              <a:t> </a:t>
            </a:r>
            <a:r>
              <a:rPr lang="en-US" dirty="0" err="1">
                <a:cs typeface="Calibri"/>
              </a:rPr>
              <a:t>afectados</a:t>
            </a:r>
            <a:r>
              <a:rPr lang="en-US" dirty="0">
                <a:cs typeface="Calibri"/>
              </a:rPr>
              <a:t>:</a:t>
            </a:r>
          </a:p>
          <a:p>
            <a:pPr marL="171450" indent="-171450">
              <a:buFont typeface="Arial"/>
              <a:buChar char="•"/>
            </a:pPr>
            <a:r>
              <a:rPr lang="en-US" dirty="0">
                <a:cs typeface="Calibri"/>
              </a:rPr>
              <a:t>La </a:t>
            </a:r>
            <a:r>
              <a:rPr lang="en-US" dirty="0" err="1">
                <a:cs typeface="Calibri"/>
              </a:rPr>
              <a:t>comunidad</a:t>
            </a:r>
            <a:r>
              <a:rPr lang="en-US" dirty="0">
                <a:cs typeface="Calibri"/>
              </a:rPr>
              <a:t> de Gardi </a:t>
            </a:r>
            <a:r>
              <a:rPr lang="en-US" dirty="0" err="1">
                <a:cs typeface="Calibri"/>
              </a:rPr>
              <a:t>Subdug</a:t>
            </a:r>
            <a:r>
              <a:rPr lang="en-US" dirty="0">
                <a:cs typeface="Calibri"/>
              </a:rPr>
              <a:t>, </a:t>
            </a:r>
            <a:r>
              <a:rPr lang="en-US" dirty="0" err="1">
                <a:cs typeface="Calibri"/>
              </a:rPr>
              <a:t>deberá</a:t>
            </a:r>
            <a:r>
              <a:rPr lang="en-US" dirty="0">
                <a:cs typeface="Calibri"/>
              </a:rPr>
              <a:t> ser </a:t>
            </a:r>
            <a:r>
              <a:rPr lang="en-US" dirty="0" err="1">
                <a:cs typeface="Calibri"/>
              </a:rPr>
              <a:t>reubicada</a:t>
            </a:r>
            <a:r>
              <a:rPr lang="en-US" dirty="0">
                <a:cs typeface="Calibri"/>
              </a:rPr>
              <a:t> a tierra </a:t>
            </a:r>
            <a:r>
              <a:rPr lang="en-US" dirty="0" err="1">
                <a:cs typeface="Calibri"/>
              </a:rPr>
              <a:t>firme</a:t>
            </a:r>
            <a:r>
              <a:rPr lang="en-US" dirty="0">
                <a:cs typeface="Calibri"/>
              </a:rPr>
              <a:t>, </a:t>
            </a:r>
            <a:r>
              <a:rPr lang="en-US" dirty="0" err="1">
                <a:cs typeface="Calibri"/>
              </a:rPr>
              <a:t>esto</a:t>
            </a:r>
            <a:r>
              <a:rPr lang="en-US" dirty="0">
                <a:cs typeface="Calibri"/>
              </a:rPr>
              <a:t> se </a:t>
            </a:r>
            <a:r>
              <a:rPr lang="en-US" dirty="0" err="1">
                <a:cs typeface="Calibri"/>
              </a:rPr>
              <a:t>contempla</a:t>
            </a:r>
            <a:r>
              <a:rPr lang="en-US" dirty="0">
                <a:cs typeface="Calibri"/>
              </a:rPr>
              <a:t> para </a:t>
            </a:r>
            <a:r>
              <a:rPr lang="en-US" dirty="0" err="1">
                <a:cs typeface="Calibri"/>
              </a:rPr>
              <a:t>septiembre</a:t>
            </a:r>
            <a:r>
              <a:rPr lang="en-US" dirty="0">
                <a:cs typeface="Calibri"/>
              </a:rPr>
              <a:t> de </a:t>
            </a:r>
            <a:r>
              <a:rPr lang="en-US" dirty="0" err="1">
                <a:cs typeface="Calibri"/>
              </a:rPr>
              <a:t>este</a:t>
            </a:r>
            <a:r>
              <a:rPr lang="en-US" dirty="0">
                <a:cs typeface="Calibri"/>
              </a:rPr>
              <a:t> </a:t>
            </a:r>
            <a:r>
              <a:rPr lang="en-US" dirty="0" err="1">
                <a:cs typeface="Calibri"/>
              </a:rPr>
              <a:t>año</a:t>
            </a:r>
            <a:r>
              <a:rPr lang="en-US" dirty="0">
                <a:cs typeface="Calibri"/>
              </a:rPr>
              <a:t>, </a:t>
            </a:r>
            <a:r>
              <a:rPr lang="en-US" dirty="0" err="1">
                <a:cs typeface="Calibri"/>
              </a:rPr>
              <a:t>debido</a:t>
            </a:r>
            <a:r>
              <a:rPr lang="en-US" dirty="0">
                <a:cs typeface="Calibri"/>
              </a:rPr>
              <a:t> al </a:t>
            </a:r>
            <a:r>
              <a:rPr lang="en-US" dirty="0" err="1">
                <a:cs typeface="Calibri"/>
              </a:rPr>
              <a:t>aumento</a:t>
            </a:r>
            <a:r>
              <a:rPr lang="en-US" dirty="0">
                <a:cs typeface="Calibri"/>
              </a:rPr>
              <a:t> del </a:t>
            </a:r>
            <a:r>
              <a:rPr lang="en-US" dirty="0" err="1">
                <a:cs typeface="Calibri"/>
              </a:rPr>
              <a:t>nivel</a:t>
            </a:r>
            <a:r>
              <a:rPr lang="en-US" dirty="0">
                <a:cs typeface="Calibri"/>
              </a:rPr>
              <a:t> del mar</a:t>
            </a:r>
          </a:p>
          <a:p>
            <a:pPr marL="171450" indent="-171450">
              <a:buFont typeface="Arial"/>
              <a:buChar char="•"/>
            </a:pPr>
            <a:r>
              <a:rPr lang="en-US" dirty="0">
                <a:cs typeface="Calibri"/>
              </a:rPr>
              <a:t>Y la </a:t>
            </a:r>
            <a:r>
              <a:rPr lang="en-US" dirty="0" err="1">
                <a:cs typeface="Calibri"/>
              </a:rPr>
              <a:t>mayoria</a:t>
            </a:r>
            <a:r>
              <a:rPr lang="en-US" dirty="0">
                <a:cs typeface="Calibri"/>
              </a:rPr>
              <a:t> de </a:t>
            </a:r>
            <a:r>
              <a:rPr lang="en-US" dirty="0" err="1">
                <a:cs typeface="Calibri"/>
              </a:rPr>
              <a:t>comunidades</a:t>
            </a:r>
            <a:r>
              <a:rPr lang="en-US" dirty="0">
                <a:cs typeface="Calibri"/>
              </a:rPr>
              <a:t> que </a:t>
            </a:r>
            <a:r>
              <a:rPr lang="en-US" dirty="0" err="1">
                <a:cs typeface="Calibri"/>
              </a:rPr>
              <a:t>viven</a:t>
            </a:r>
            <a:r>
              <a:rPr lang="en-US" dirty="0">
                <a:cs typeface="Calibri"/>
              </a:rPr>
              <a:t> </a:t>
            </a:r>
            <a:r>
              <a:rPr lang="en-US" dirty="0" err="1">
                <a:cs typeface="Calibri"/>
              </a:rPr>
              <a:t>en</a:t>
            </a:r>
            <a:r>
              <a:rPr lang="en-US" dirty="0">
                <a:cs typeface="Calibri"/>
              </a:rPr>
              <a:t> </a:t>
            </a:r>
            <a:r>
              <a:rPr lang="en-US" dirty="0" err="1">
                <a:cs typeface="Calibri"/>
              </a:rPr>
              <a:t>los</a:t>
            </a:r>
            <a:r>
              <a:rPr lang="en-US" dirty="0">
                <a:cs typeface="Calibri"/>
              </a:rPr>
              <a:t> </a:t>
            </a:r>
            <a:r>
              <a:rPr lang="en-US" dirty="0" err="1">
                <a:cs typeface="Calibri"/>
              </a:rPr>
              <a:t>islotes</a:t>
            </a:r>
            <a:r>
              <a:rPr lang="en-US" dirty="0">
                <a:cs typeface="Calibri"/>
              </a:rPr>
              <a:t> que </a:t>
            </a:r>
            <a:r>
              <a:rPr lang="en-US" dirty="0" err="1">
                <a:cs typeface="Calibri"/>
              </a:rPr>
              <a:t>conforman</a:t>
            </a:r>
            <a:r>
              <a:rPr lang="en-US" dirty="0">
                <a:cs typeface="Calibri"/>
              </a:rPr>
              <a:t> la comarca </a:t>
            </a:r>
            <a:r>
              <a:rPr lang="en-US" dirty="0" err="1">
                <a:cs typeface="Calibri"/>
              </a:rPr>
              <a:t>guna</a:t>
            </a:r>
            <a:r>
              <a:rPr lang="en-US" dirty="0">
                <a:cs typeface="Calibri"/>
              </a:rPr>
              <a:t> van a </a:t>
            </a:r>
            <a:r>
              <a:rPr lang="en-US" dirty="0" err="1">
                <a:cs typeface="Calibri"/>
              </a:rPr>
              <a:t>tener</a:t>
            </a:r>
            <a:r>
              <a:rPr lang="en-US" dirty="0">
                <a:cs typeface="Calibri"/>
              </a:rPr>
              <a:t> que </a:t>
            </a:r>
            <a:r>
              <a:rPr lang="en-US" dirty="0" err="1">
                <a:cs typeface="Calibri"/>
              </a:rPr>
              <a:t>reubicados</a:t>
            </a:r>
            <a:r>
              <a:rPr lang="en-US" dirty="0">
                <a:cs typeface="Calibri"/>
              </a:rPr>
              <a:t> </a:t>
            </a:r>
            <a:r>
              <a:rPr lang="en-US" dirty="0" err="1">
                <a:cs typeface="Calibri"/>
              </a:rPr>
              <a:t>tambien</a:t>
            </a:r>
            <a:r>
              <a:rPr lang="en-US" dirty="0">
                <a:cs typeface="Calibri"/>
              </a:rPr>
              <a:t> </a:t>
            </a:r>
            <a:r>
              <a:rPr lang="en-US" dirty="0" err="1">
                <a:cs typeface="Calibri"/>
              </a:rPr>
              <a:t>debido</a:t>
            </a:r>
            <a:r>
              <a:rPr lang="en-US" dirty="0">
                <a:cs typeface="Calibri"/>
              </a:rPr>
              <a:t> a </a:t>
            </a:r>
            <a:r>
              <a:rPr lang="en-US" dirty="0" err="1">
                <a:cs typeface="Calibri"/>
              </a:rPr>
              <a:t>este</a:t>
            </a:r>
            <a:r>
              <a:rPr lang="en-US" dirty="0">
                <a:cs typeface="Calibri"/>
              </a:rPr>
              <a:t> </a:t>
            </a:r>
            <a:r>
              <a:rPr lang="en-US" dirty="0" err="1">
                <a:cs typeface="Calibri"/>
              </a:rPr>
              <a:t>aumento</a:t>
            </a:r>
            <a:r>
              <a:rPr lang="en-US" dirty="0">
                <a:cs typeface="Calibri"/>
              </a:rPr>
              <a:t> gradual del </a:t>
            </a:r>
            <a:r>
              <a:rPr lang="en-US" dirty="0" err="1">
                <a:cs typeface="Calibri"/>
              </a:rPr>
              <a:t>nivel</a:t>
            </a:r>
            <a:r>
              <a:rPr lang="en-US" dirty="0">
                <a:cs typeface="Calibri"/>
              </a:rPr>
              <a:t> del mar al 2050.</a:t>
            </a:r>
          </a:p>
        </p:txBody>
      </p:sp>
      <p:sp>
        <p:nvSpPr>
          <p:cNvPr id="4" name="Slide Number Placeholder 3"/>
          <p:cNvSpPr>
            <a:spLocks noGrp="1"/>
          </p:cNvSpPr>
          <p:nvPr>
            <p:ph type="sldNum" sz="quarter" idx="5"/>
          </p:nvPr>
        </p:nvSpPr>
        <p:spPr/>
        <p:txBody>
          <a:bodyPr/>
          <a:lstStyle/>
          <a:p>
            <a:fld id="{B36B1267-8449-457B-8176-9EC9AEC2717D}" type="slidenum">
              <a:rPr lang="es-PA" smtClean="0"/>
              <a:t>31</a:t>
            </a:fld>
            <a:endParaRPr lang="es-PA"/>
          </a:p>
        </p:txBody>
      </p:sp>
    </p:spTree>
    <p:extLst>
      <p:ext uri="{BB962C8B-B14F-4D97-AF65-F5344CB8AC3E}">
        <p14:creationId xmlns:p14="http://schemas.microsoft.com/office/powerpoint/2010/main" val="13834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32</a:t>
            </a:fld>
            <a:endParaRPr lang="es-PA"/>
          </a:p>
        </p:txBody>
      </p:sp>
    </p:spTree>
    <p:extLst>
      <p:ext uri="{BB962C8B-B14F-4D97-AF65-F5344CB8AC3E}">
        <p14:creationId xmlns:p14="http://schemas.microsoft.com/office/powerpoint/2010/main" val="347233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sz="1200" b="0" dirty="0">
              <a:latin typeface="+mn-lt"/>
            </a:endParaRPr>
          </a:p>
        </p:txBody>
      </p:sp>
      <p:sp>
        <p:nvSpPr>
          <p:cNvPr id="4" name="Marcador de número de diapositiva 3"/>
          <p:cNvSpPr>
            <a:spLocks noGrp="1"/>
          </p:cNvSpPr>
          <p:nvPr>
            <p:ph type="sldNum" sz="quarter" idx="5"/>
          </p:nvPr>
        </p:nvSpPr>
        <p:spPr/>
        <p:txBody>
          <a:bodyPr/>
          <a:lstStyle/>
          <a:p>
            <a:fld id="{5F46F11C-E225-4ECF-BE08-5E9E5287E0D2}" type="slidenum">
              <a:rPr lang="es-PA" smtClean="0"/>
              <a:t>33</a:t>
            </a:fld>
            <a:endParaRPr lang="es-PA"/>
          </a:p>
        </p:txBody>
      </p:sp>
    </p:spTree>
    <p:extLst>
      <p:ext uri="{BB962C8B-B14F-4D97-AF65-F5344CB8AC3E}">
        <p14:creationId xmlns:p14="http://schemas.microsoft.com/office/powerpoint/2010/main" val="24246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83DEAD08-3117-4B08-B7FF-D505F2B25A63}" type="slidenum">
              <a:rPr lang="es-ES" smtClean="0"/>
              <a:t>34</a:t>
            </a:fld>
            <a:endParaRPr lang="es-ES"/>
          </a:p>
        </p:txBody>
      </p:sp>
    </p:spTree>
    <p:extLst>
      <p:ext uri="{BB962C8B-B14F-4D97-AF65-F5344CB8AC3E}">
        <p14:creationId xmlns:p14="http://schemas.microsoft.com/office/powerpoint/2010/main" val="21937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35</a:t>
            </a:fld>
            <a:endParaRPr lang="es-PA"/>
          </a:p>
        </p:txBody>
      </p:sp>
    </p:spTree>
    <p:extLst>
      <p:ext uri="{BB962C8B-B14F-4D97-AF65-F5344CB8AC3E}">
        <p14:creationId xmlns:p14="http://schemas.microsoft.com/office/powerpoint/2010/main" val="265990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B36B1267-8449-457B-8176-9EC9AEC2717D}" type="slidenum">
              <a:rPr lang="es-PA" smtClean="0"/>
              <a:t>4</a:t>
            </a:fld>
            <a:endParaRPr lang="es-PA"/>
          </a:p>
        </p:txBody>
      </p:sp>
    </p:spTree>
    <p:extLst>
      <p:ext uri="{BB962C8B-B14F-4D97-AF65-F5344CB8AC3E}">
        <p14:creationId xmlns:p14="http://schemas.microsoft.com/office/powerpoint/2010/main" val="326537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A" dirty="0"/>
              <a:t> </a:t>
            </a:r>
            <a:endParaRPr lang="es-PA" dirty="0">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5</a:t>
            </a:fld>
            <a:endParaRPr lang="es-PA"/>
          </a:p>
        </p:txBody>
      </p:sp>
    </p:spTree>
    <p:extLst>
      <p:ext uri="{BB962C8B-B14F-4D97-AF65-F5344CB8AC3E}">
        <p14:creationId xmlns:p14="http://schemas.microsoft.com/office/powerpoint/2010/main" val="154946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6</a:t>
            </a:fld>
            <a:endParaRPr lang="es-PA"/>
          </a:p>
        </p:txBody>
      </p:sp>
    </p:spTree>
    <p:extLst>
      <p:ext uri="{BB962C8B-B14F-4D97-AF65-F5344CB8AC3E}">
        <p14:creationId xmlns:p14="http://schemas.microsoft.com/office/powerpoint/2010/main" val="352371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cs typeface="Calibri"/>
            </a:endParaRPr>
          </a:p>
        </p:txBody>
      </p:sp>
      <p:sp>
        <p:nvSpPr>
          <p:cNvPr id="4" name="Marcador de número de diapositiva 3"/>
          <p:cNvSpPr>
            <a:spLocks noGrp="1"/>
          </p:cNvSpPr>
          <p:nvPr>
            <p:ph type="sldNum" sz="quarter" idx="5"/>
          </p:nvPr>
        </p:nvSpPr>
        <p:spPr/>
        <p:txBody>
          <a:bodyPr/>
          <a:lstStyle/>
          <a:p>
            <a:fld id="{9A5239B1-D047-4213-B975-CF8BDF4A2756}" type="slidenum">
              <a:rPr lang="es-PA" smtClean="0"/>
              <a:t>7</a:t>
            </a:fld>
            <a:endParaRPr lang="es-PA"/>
          </a:p>
        </p:txBody>
      </p:sp>
    </p:spTree>
    <p:extLst>
      <p:ext uri="{BB962C8B-B14F-4D97-AF65-F5344CB8AC3E}">
        <p14:creationId xmlns:p14="http://schemas.microsoft.com/office/powerpoint/2010/main" val="350620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9A5239B1-D047-4213-B975-CF8BDF4A2756}" type="slidenum">
              <a:rPr lang="es-PA" smtClean="0"/>
              <a:t>8</a:t>
            </a:fld>
            <a:endParaRPr lang="es-PA"/>
          </a:p>
        </p:txBody>
      </p:sp>
    </p:spTree>
    <p:extLst>
      <p:ext uri="{BB962C8B-B14F-4D97-AF65-F5344CB8AC3E}">
        <p14:creationId xmlns:p14="http://schemas.microsoft.com/office/powerpoint/2010/main" val="34440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9A5239B1-D047-4213-B975-CF8BDF4A2756}" type="slidenum">
              <a:rPr lang="es-PA" smtClean="0"/>
              <a:t>9</a:t>
            </a:fld>
            <a:endParaRPr lang="es-PA"/>
          </a:p>
        </p:txBody>
      </p:sp>
    </p:spTree>
    <p:extLst>
      <p:ext uri="{BB962C8B-B14F-4D97-AF65-F5344CB8AC3E}">
        <p14:creationId xmlns:p14="http://schemas.microsoft.com/office/powerpoint/2010/main" val="27347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8A3620-DF7F-46FB-9E4C-1BF5FA4BC73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6EA8BE23-1EDE-4ADD-9A50-7887C8024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a16="http://schemas.microsoft.com/office/drawing/2014/main" id="{4C7059A6-FAD7-4689-B333-DC7D725AF727}"/>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78F83D56-EA9D-4C25-A626-03725318577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D1E151FF-B7C1-403F-B0CF-0D04F3CC4286}"/>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307819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BA2F3-9565-4BF4-A4FE-4B15792F7E96}"/>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315B73A8-B284-4E57-ACD9-11AA5D98AE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41228581-0DBA-46FA-9EAE-3339AFD982C1}"/>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811F94A9-F91F-4345-8102-8D88018C1569}"/>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361927A5-7328-4EA0-9DB6-C9E68DDA4647}"/>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345017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BD3ED2-B661-4AA1-9587-7755E28697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03FAB64A-48FF-4EC7-A565-A265BB340C7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28094B19-4837-4D3B-B151-17C4EC456F7C}"/>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5EBC81AA-DDE5-4218-9E0C-ABA964F3B74F}"/>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6C62F960-BBD3-44CD-B0D5-36C08A2122CA}"/>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112943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a:t>Haga clic para modificar el estilo de título del patrón</a:t>
            </a:r>
            <a:endParaRPr/>
          </a:p>
        </p:txBody>
      </p:sp>
      <p:sp>
        <p:nvSpPr>
          <p:cNvPr id="17" name="Google Shape;1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PA"/>
          </a:p>
        </p:txBody>
      </p:sp>
      <p:sp>
        <p:nvSpPr>
          <p:cNvPr id="18" name="Google Shape;1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PA"/>
          </a:p>
        </p:txBody>
      </p:sp>
      <p:sp>
        <p:nvSpPr>
          <p:cNvPr id="19" name="Google Shape;1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smtClean="0"/>
              <a:t>‹Nº›</a:t>
            </a:fld>
            <a:endParaRPr lang="es-ES"/>
          </a:p>
        </p:txBody>
      </p:sp>
    </p:spTree>
    <p:extLst>
      <p:ext uri="{BB962C8B-B14F-4D97-AF65-F5344CB8AC3E}">
        <p14:creationId xmlns:p14="http://schemas.microsoft.com/office/powerpoint/2010/main" val="253339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1206D-570D-415B-B181-4852E3669E3A}"/>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6A1597FC-ED1B-4B55-83DB-2A6342E19D9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F275829C-2F1E-4ABA-98A7-CA293F94E19A}"/>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E52F12CB-EAF9-4042-BDE0-59B310830C6C}"/>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6F165F13-1094-418B-B169-10ACD8E2ED5B}"/>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282609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E85638-DD38-482D-B6CE-A8343B5F3BD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A822D576-6D38-4592-9C17-6F16B0F36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009635-84AF-43C2-80A0-E872042CF5A1}"/>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8AB98ABB-7C85-4F2D-8138-4D045A0C0696}"/>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32B5993F-42BA-4FFA-81EB-4F5B8EF131E7}"/>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228384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44823-FD55-4012-84DB-21FCA650BBF6}"/>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91FBA162-E35A-47E8-8D62-3E915F46FC1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B4E90C13-9E22-4C0D-A421-807D67CFB6F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23FCDE25-F4A5-431F-B502-57489CA4D293}"/>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6" name="Marcador de pie de página 5">
            <a:extLst>
              <a:ext uri="{FF2B5EF4-FFF2-40B4-BE49-F238E27FC236}">
                <a16:creationId xmlns:a16="http://schemas.microsoft.com/office/drawing/2014/main" id="{3738C574-ACFF-4B78-9FD8-ACF31EFC2334}"/>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6D598FF4-0D51-43F4-AAED-3B1106817006}"/>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90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37BEF-2594-46B2-8745-C7302C73DCD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3AF6E3B5-800F-4FFC-994C-906C2961A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2B76FD-4A11-4C16-970B-F9E64733E6E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CB38638F-5FE5-4801-9522-C85871D04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40D1F1-A5D1-4C79-AFCE-5EC84D915F8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89DB04AF-F941-415F-9E3E-E9B9AA19CBD0}"/>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8" name="Marcador de pie de página 7">
            <a:extLst>
              <a:ext uri="{FF2B5EF4-FFF2-40B4-BE49-F238E27FC236}">
                <a16:creationId xmlns:a16="http://schemas.microsoft.com/office/drawing/2014/main" id="{9ED617FA-0177-4B25-9463-5D5D61A054C0}"/>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1BBC81B1-518A-4EEC-A0A5-78A665D6D6D4}"/>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389221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68A24-FDDF-4397-AD1A-7120A2960634}"/>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4642AA7F-D4A7-4254-8096-490839661BDB}"/>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4" name="Marcador de pie de página 3">
            <a:extLst>
              <a:ext uri="{FF2B5EF4-FFF2-40B4-BE49-F238E27FC236}">
                <a16:creationId xmlns:a16="http://schemas.microsoft.com/office/drawing/2014/main" id="{FBC822F3-7616-4FD6-8FFC-64D25047E306}"/>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B1E95A7D-4A26-48BA-BBD7-0E40EA351100}"/>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350520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9E7529-176B-4EC6-9B4B-D9F9EB582F45}"/>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3" name="Marcador de pie de página 2">
            <a:extLst>
              <a:ext uri="{FF2B5EF4-FFF2-40B4-BE49-F238E27FC236}">
                <a16:creationId xmlns:a16="http://schemas.microsoft.com/office/drawing/2014/main" id="{E715D921-79F6-40C4-A24C-CA054CD601C7}"/>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C7A702C5-BF02-4BC6-B948-AA9D138E2DD7}"/>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26457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F5EA-789C-40EE-8C7D-1C58A0AFB3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29C017D4-4D85-4D66-AB62-F92D39AF8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B555FA45-1F4B-4482-9D77-10E1D82A2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925B29-EAB3-4433-832E-64322F9F8981}"/>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6" name="Marcador de pie de página 5">
            <a:extLst>
              <a:ext uri="{FF2B5EF4-FFF2-40B4-BE49-F238E27FC236}">
                <a16:creationId xmlns:a16="http://schemas.microsoft.com/office/drawing/2014/main" id="{21B2D04D-B49B-42D3-BA88-57349FF96623}"/>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8FBD91C6-896E-4595-BF4D-4413E540C8C2}"/>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151580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39E49-E54C-4070-BC3B-CF96B04B35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636D33F0-E106-41B7-8DCF-FCB403A6F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63D2D758-9193-485E-B570-8C0FF11DC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E74D1-7535-40CA-AB24-CD34A7371F64}"/>
              </a:ext>
            </a:extLst>
          </p:cNvPr>
          <p:cNvSpPr>
            <a:spLocks noGrp="1"/>
          </p:cNvSpPr>
          <p:nvPr>
            <p:ph type="dt" sz="half" idx="10"/>
          </p:nvPr>
        </p:nvSpPr>
        <p:spPr/>
        <p:txBody>
          <a:bodyPr/>
          <a:lstStyle/>
          <a:p>
            <a:fld id="{4F00C1E3-3641-4BD4-8E53-D2482B3AA558}" type="datetimeFigureOut">
              <a:rPr lang="es-PA" smtClean="0"/>
              <a:t>07/10/2023</a:t>
            </a:fld>
            <a:endParaRPr lang="es-PA"/>
          </a:p>
        </p:txBody>
      </p:sp>
      <p:sp>
        <p:nvSpPr>
          <p:cNvPr id="6" name="Marcador de pie de página 5">
            <a:extLst>
              <a:ext uri="{FF2B5EF4-FFF2-40B4-BE49-F238E27FC236}">
                <a16:creationId xmlns:a16="http://schemas.microsoft.com/office/drawing/2014/main" id="{28C0BEC9-7E25-4F2F-AE86-91717C42DA35}"/>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1C2A2A8A-22BE-494E-8F9F-3FEE3A56F3B8}"/>
              </a:ext>
            </a:extLst>
          </p:cNvPr>
          <p:cNvSpPr>
            <a:spLocks noGrp="1"/>
          </p:cNvSpPr>
          <p:nvPr>
            <p:ph type="sldNum" sz="quarter" idx="12"/>
          </p:nvPr>
        </p:nvSpPr>
        <p:spPr/>
        <p:txBody>
          <a:bodyPr/>
          <a:lstStyle/>
          <a:p>
            <a:fld id="{15F6519A-E98B-4363-A605-A738051F283F}" type="slidenum">
              <a:rPr lang="es-PA" smtClean="0"/>
              <a:t>‹Nº›</a:t>
            </a:fld>
            <a:endParaRPr lang="es-PA"/>
          </a:p>
        </p:txBody>
      </p:sp>
    </p:spTree>
    <p:extLst>
      <p:ext uri="{BB962C8B-B14F-4D97-AF65-F5344CB8AC3E}">
        <p14:creationId xmlns:p14="http://schemas.microsoft.com/office/powerpoint/2010/main" val="97045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1E30A8-7E8F-4158-A200-356B7490B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9C32E440-FF6E-4500-ADF0-C4833A31F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765DB693-DA5F-49C0-A034-0891B8AE4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0C1E3-3641-4BD4-8E53-D2482B3AA558}" type="datetimeFigureOut">
              <a:rPr lang="es-PA" smtClean="0"/>
              <a:t>07/10/2023</a:t>
            </a:fld>
            <a:endParaRPr lang="es-PA"/>
          </a:p>
        </p:txBody>
      </p:sp>
      <p:sp>
        <p:nvSpPr>
          <p:cNvPr id="5" name="Marcador de pie de página 4">
            <a:extLst>
              <a:ext uri="{FF2B5EF4-FFF2-40B4-BE49-F238E27FC236}">
                <a16:creationId xmlns:a16="http://schemas.microsoft.com/office/drawing/2014/main" id="{CF26B583-25E7-4658-AD34-C223CF3555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682020CA-798C-4CF1-90C2-4755A4324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6519A-E98B-4363-A605-A738051F283F}" type="slidenum">
              <a:rPr lang="es-PA" smtClean="0"/>
              <a:t>‹Nº›</a:t>
            </a:fld>
            <a:endParaRPr lang="es-PA"/>
          </a:p>
        </p:txBody>
      </p:sp>
    </p:spTree>
    <p:extLst>
      <p:ext uri="{BB962C8B-B14F-4D97-AF65-F5344CB8AC3E}">
        <p14:creationId xmlns:p14="http://schemas.microsoft.com/office/powerpoint/2010/main" val="142029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6.jpeg"/><Relationship Id="rId14"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
          <p:cNvSpPr txBox="1"/>
          <p:nvPr/>
        </p:nvSpPr>
        <p:spPr>
          <a:xfrm>
            <a:off x="2241643" y="6272023"/>
            <a:ext cx="9119100" cy="5859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2200"/>
              <a:buFont typeface="Calibri"/>
              <a:buNone/>
            </a:pPr>
            <a:r>
              <a:rPr lang="es-ES" sz="1800" b="1" i="0" u="none" strike="noStrike" cap="none">
                <a:solidFill>
                  <a:schemeClr val="lt1"/>
                </a:solidFill>
                <a:latin typeface="Calibri"/>
                <a:ea typeface="Calibri"/>
                <a:cs typeface="Calibri"/>
                <a:sym typeface="Calibri"/>
              </a:rPr>
              <a:t>Panamá: Fortaleciendo el Compromiso </a:t>
            </a:r>
            <a:r>
              <a:rPr lang="es-ES" sz="1800" b="1">
                <a:solidFill>
                  <a:schemeClr val="lt1"/>
                </a:solidFill>
                <a:latin typeface="Calibri"/>
                <a:ea typeface="Calibri"/>
                <a:cs typeface="Calibri"/>
                <a:sym typeface="Calibri"/>
              </a:rPr>
              <a:t>C</a:t>
            </a:r>
            <a:r>
              <a:rPr lang="es-ES" sz="1800" b="1" i="0" u="none" strike="noStrike" cap="none">
                <a:solidFill>
                  <a:schemeClr val="lt1"/>
                </a:solidFill>
                <a:latin typeface="Calibri"/>
                <a:ea typeface="Calibri"/>
                <a:cs typeface="Calibri"/>
                <a:sym typeface="Calibri"/>
              </a:rPr>
              <a:t>limático</a:t>
            </a:r>
            <a:endParaRPr sz="1800" b="1" i="0" u="none" strike="noStrike" cap="none">
              <a:solidFill>
                <a:schemeClr val="lt1"/>
              </a:solidFill>
              <a:latin typeface="Calibri"/>
              <a:ea typeface="Calibri"/>
              <a:cs typeface="Calibri"/>
              <a:sym typeface="Calibri"/>
            </a:endParaRPr>
          </a:p>
        </p:txBody>
      </p:sp>
      <p:sp>
        <p:nvSpPr>
          <p:cNvPr id="4" name="CuadroTexto 3">
            <a:extLst>
              <a:ext uri="{FF2B5EF4-FFF2-40B4-BE49-F238E27FC236}">
                <a16:creationId xmlns:a16="http://schemas.microsoft.com/office/drawing/2014/main" id="{D107F38D-C28D-9A9D-4106-C2F27449F105}"/>
              </a:ext>
            </a:extLst>
          </p:cNvPr>
          <p:cNvSpPr txBox="1"/>
          <p:nvPr/>
        </p:nvSpPr>
        <p:spPr>
          <a:xfrm>
            <a:off x="2241642" y="3837603"/>
            <a:ext cx="8948871"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3200" dirty="0">
                <a:solidFill>
                  <a:srgbClr val="046FB5"/>
                </a:solidFill>
                <a:latin typeface="Arial Black" panose="020B0A04020102020204" pitchFamily="34" charset="0"/>
              </a:rPr>
              <a:t>Los Escenarios de Cambio Climático:</a:t>
            </a:r>
          </a:p>
          <a:p>
            <a:pPr algn="ctr"/>
            <a:r>
              <a:rPr lang="es-ES" sz="3200" dirty="0">
                <a:solidFill>
                  <a:srgbClr val="C00000"/>
                </a:solidFill>
                <a:latin typeface="Arial Black" panose="020B0A04020102020204" pitchFamily="34" charset="0"/>
              </a:rPr>
              <a:t>Visión 2030, 2050, 2070.</a:t>
            </a:r>
          </a:p>
          <a:p>
            <a:pPr algn="ctr"/>
            <a:endParaRPr lang="es-PA" sz="3200" b="1" dirty="0">
              <a:solidFill>
                <a:schemeClr val="accent6">
                  <a:lumMod val="50000"/>
                </a:schemeClr>
              </a:solidFill>
              <a:latin typeface="Arial Black" panose="020B0A04020102020204" pitchFamily="34" charset="0"/>
            </a:endParaRPr>
          </a:p>
        </p:txBody>
      </p:sp>
      <p:pic>
        <p:nvPicPr>
          <p:cNvPr id="5" name="Picture 2" descr="Efectos del Cambio Climático por país - ClimaRisk">
            <a:extLst>
              <a:ext uri="{FF2B5EF4-FFF2-40B4-BE49-F238E27FC236}">
                <a16:creationId xmlns:a16="http://schemas.microsoft.com/office/drawing/2014/main" id="{E9100E12-B20F-F8A0-E5A4-1B8BF4E1C694}"/>
              </a:ext>
            </a:extLst>
          </p:cNvPr>
          <p:cNvPicPr>
            <a:picLocks noChangeAspect="1" noChangeArrowheads="1"/>
          </p:cNvPicPr>
          <p:nvPr/>
        </p:nvPicPr>
        <p:blipFill rotWithShape="1">
          <a:blip r:embed="rId3" cstate="print">
            <a:alphaModFix amt="3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1" t="-30396" r="-8377" b="-19605"/>
          <a:stretch/>
        </p:blipFill>
        <p:spPr bwMode="auto">
          <a:xfrm>
            <a:off x="2881453" y="550783"/>
            <a:ext cx="7669248" cy="3286820"/>
          </a:xfrm>
          <a:prstGeom prst="flowChartConnector">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1">
            <a:extLst>
              <a:ext uri="{FF2B5EF4-FFF2-40B4-BE49-F238E27FC236}">
                <a16:creationId xmlns:a16="http://schemas.microsoft.com/office/drawing/2014/main" id="{DC9114D6-1966-393C-42AE-7EB7FCE49A51}"/>
              </a:ext>
            </a:extLst>
          </p:cNvPr>
          <p:cNvSpPr txBox="1">
            <a:spLocks/>
          </p:cNvSpPr>
          <p:nvPr/>
        </p:nvSpPr>
        <p:spPr>
          <a:xfrm>
            <a:off x="1172976" y="1443635"/>
            <a:ext cx="5288488" cy="500637"/>
          </a:xfrm>
          <a:prstGeom prst="rect">
            <a:avLst/>
          </a:prstGeom>
          <a:noFill/>
          <a:ln>
            <a:noFill/>
          </a:ln>
        </p:spPr>
        <p:txBody>
          <a:bodyPr spcFirstLastPara="1" wrap="square" lIns="91425" tIns="45700" rIns="91425" bIns="45700" anchor="b" anchorCtr="0">
            <a:normAutofit fontScale="4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a:latin typeface="Arial Black" panose="020B0A04020102020204" pitchFamily="34" charset="0"/>
              </a:rPr>
              <a:t>Región Pacífico Oriental</a:t>
            </a:r>
            <a:endParaRPr lang="en-US">
              <a:latin typeface="Arial Black" panose="020B0A04020102020204" pitchFamily="34" charset="0"/>
            </a:endParaRPr>
          </a:p>
        </p:txBody>
      </p:sp>
      <p:pic>
        <p:nvPicPr>
          <p:cNvPr id="82" name="Picture 7">
            <a:extLst>
              <a:ext uri="{FF2B5EF4-FFF2-40B4-BE49-F238E27FC236}">
                <a16:creationId xmlns:a16="http://schemas.microsoft.com/office/drawing/2014/main" id="{A95B2374-4E2C-5611-C0E4-7BA0E0A31DAD}"/>
              </a:ext>
            </a:extLst>
          </p:cNvPr>
          <p:cNvPicPr>
            <a:picLocks noChangeAspect="1"/>
          </p:cNvPicPr>
          <p:nvPr/>
        </p:nvPicPr>
        <p:blipFill>
          <a:blip r:embed="rId3"/>
          <a:stretch>
            <a:fillRect/>
          </a:stretch>
        </p:blipFill>
        <p:spPr>
          <a:xfrm>
            <a:off x="7962968" y="572652"/>
            <a:ext cx="3634034" cy="1741966"/>
          </a:xfrm>
          <a:prstGeom prst="rect">
            <a:avLst/>
          </a:prstGeom>
        </p:spPr>
      </p:pic>
      <p:graphicFrame>
        <p:nvGraphicFramePr>
          <p:cNvPr id="3" name="Content Placeholder 9">
            <a:extLst>
              <a:ext uri="{FF2B5EF4-FFF2-40B4-BE49-F238E27FC236}">
                <a16:creationId xmlns:a16="http://schemas.microsoft.com/office/drawing/2014/main" id="{69C6FC26-85B7-F217-EE6F-6D3CCAA42198}"/>
              </a:ext>
            </a:extLst>
          </p:cNvPr>
          <p:cNvGraphicFramePr>
            <a:graphicFrameLocks/>
          </p:cNvGraphicFramePr>
          <p:nvPr/>
        </p:nvGraphicFramePr>
        <p:xfrm>
          <a:off x="583665" y="2314618"/>
          <a:ext cx="8242284" cy="3670846"/>
        </p:xfrm>
        <a:graphic>
          <a:graphicData uri="http://schemas.openxmlformats.org/drawingml/2006/table">
            <a:tbl>
              <a:tblPr firstRow="1" bandRow="1">
                <a:tableStyleId>{5C22544A-7EE6-4342-B048-85BDC9FD1C3A}</a:tableStyleId>
              </a:tblPr>
              <a:tblGrid>
                <a:gridCol w="1202313">
                  <a:extLst>
                    <a:ext uri="{9D8B030D-6E8A-4147-A177-3AD203B41FA5}">
                      <a16:colId xmlns:a16="http://schemas.microsoft.com/office/drawing/2014/main" val="2253382274"/>
                    </a:ext>
                  </a:extLst>
                </a:gridCol>
                <a:gridCol w="1957749">
                  <a:extLst>
                    <a:ext uri="{9D8B030D-6E8A-4147-A177-3AD203B41FA5}">
                      <a16:colId xmlns:a16="http://schemas.microsoft.com/office/drawing/2014/main" val="1823779907"/>
                    </a:ext>
                  </a:extLst>
                </a:gridCol>
                <a:gridCol w="2541111">
                  <a:extLst>
                    <a:ext uri="{9D8B030D-6E8A-4147-A177-3AD203B41FA5}">
                      <a16:colId xmlns:a16="http://schemas.microsoft.com/office/drawing/2014/main" val="2292144683"/>
                    </a:ext>
                  </a:extLst>
                </a:gridCol>
                <a:gridCol w="2541111">
                  <a:extLst>
                    <a:ext uri="{9D8B030D-6E8A-4147-A177-3AD203B41FA5}">
                      <a16:colId xmlns:a16="http://schemas.microsoft.com/office/drawing/2014/main" val="1495118507"/>
                    </a:ext>
                  </a:extLst>
                </a:gridCol>
              </a:tblGrid>
              <a:tr h="653462">
                <a:tc gridSpan="4">
                  <a:txBody>
                    <a:bodyPr/>
                    <a:lstStyle/>
                    <a:p>
                      <a:pPr algn="ctr"/>
                      <a:r>
                        <a:rPr lang="es-419" b="1" dirty="0">
                          <a:latin typeface="Avenir Next LT Pro" panose="020B0504020202020204" pitchFamily="34" charset="0"/>
                        </a:rPr>
                        <a:t>Valores Promedios de Cambio para Precipitación y Temperatura de Acuerdo a los Tres Modelos de Cambio Climático y el Escenario SSP5-8.5</a:t>
                      </a:r>
                      <a:endParaRPr lang="en-US" b="1" dirty="0">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753369">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1, 700.00 mm</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22.5°C</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31.4°C</a:t>
                      </a:r>
                      <a:endParaRPr lang="en-US" b="1">
                        <a:latin typeface="Avenir Next LT Pro" panose="020B0504020202020204" pitchFamily="34" charset="0"/>
                      </a:endParaRPr>
                    </a:p>
                  </a:txBody>
                  <a:tcPr/>
                </a:tc>
                <a:extLst>
                  <a:ext uri="{0D108BD9-81ED-4DB2-BD59-A6C34878D82A}">
                    <a16:rowId xmlns:a16="http://schemas.microsoft.com/office/drawing/2014/main" val="3655175498"/>
                  </a:ext>
                </a:extLst>
              </a:tr>
              <a:tr h="860993">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467674">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53.4</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2.6</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0.3</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467674">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66.5</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3.0</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0.9</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467674">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59.4</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4.0</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1.9</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grpSp>
        <p:nvGrpSpPr>
          <p:cNvPr id="4" name="Group 10">
            <a:extLst>
              <a:ext uri="{FF2B5EF4-FFF2-40B4-BE49-F238E27FC236}">
                <a16:creationId xmlns:a16="http://schemas.microsoft.com/office/drawing/2014/main" id="{576D3B2C-5469-1A30-304E-AA9335951D75}"/>
              </a:ext>
            </a:extLst>
          </p:cNvPr>
          <p:cNvGrpSpPr/>
          <p:nvPr/>
        </p:nvGrpSpPr>
        <p:grpSpPr>
          <a:xfrm rot="10800000">
            <a:off x="3167851" y="4777425"/>
            <a:ext cx="201123" cy="1130881"/>
            <a:chOff x="4206239" y="4241076"/>
            <a:chExt cx="78379" cy="941675"/>
          </a:xfrm>
        </p:grpSpPr>
        <p:sp>
          <p:nvSpPr>
            <p:cNvPr id="5" name="Arrow: Down 11">
              <a:extLst>
                <a:ext uri="{FF2B5EF4-FFF2-40B4-BE49-F238E27FC236}">
                  <a16:creationId xmlns:a16="http://schemas.microsoft.com/office/drawing/2014/main" id="{FD6A3048-BE8C-9881-E1E8-9E5009D5DF5B}"/>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12">
              <a:extLst>
                <a:ext uri="{FF2B5EF4-FFF2-40B4-BE49-F238E27FC236}">
                  <a16:creationId xmlns:a16="http://schemas.microsoft.com/office/drawing/2014/main" id="{40ECBD6A-1F29-0118-374A-16B6AA23250D}"/>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13">
              <a:extLst>
                <a:ext uri="{FF2B5EF4-FFF2-40B4-BE49-F238E27FC236}">
                  <a16:creationId xmlns:a16="http://schemas.microsoft.com/office/drawing/2014/main" id="{C58773FD-2C80-A04C-1519-A37404C1F7D3}"/>
                </a:ext>
              </a:extLst>
            </p:cNvPr>
            <p:cNvSpPr/>
            <p:nvPr/>
          </p:nvSpPr>
          <p:spPr>
            <a:xfrm>
              <a:off x="4206239" y="4956329"/>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4">
            <a:extLst>
              <a:ext uri="{FF2B5EF4-FFF2-40B4-BE49-F238E27FC236}">
                <a16:creationId xmlns:a16="http://schemas.microsoft.com/office/drawing/2014/main" id="{40412DB8-B8D8-1063-83F3-138711174C0B}"/>
              </a:ext>
            </a:extLst>
          </p:cNvPr>
          <p:cNvGrpSpPr/>
          <p:nvPr/>
        </p:nvGrpSpPr>
        <p:grpSpPr>
          <a:xfrm>
            <a:off x="5348644" y="4701598"/>
            <a:ext cx="201120" cy="1206708"/>
            <a:chOff x="6635931" y="4241076"/>
            <a:chExt cx="104504" cy="914398"/>
          </a:xfrm>
        </p:grpSpPr>
        <p:sp>
          <p:nvSpPr>
            <p:cNvPr id="9" name="Arrow: Down 15">
              <a:extLst>
                <a:ext uri="{FF2B5EF4-FFF2-40B4-BE49-F238E27FC236}">
                  <a16:creationId xmlns:a16="http://schemas.microsoft.com/office/drawing/2014/main" id="{1EDA71B0-E07C-5209-8261-D87F4191116A}"/>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Arrow: Down 16">
              <a:extLst>
                <a:ext uri="{FF2B5EF4-FFF2-40B4-BE49-F238E27FC236}">
                  <a16:creationId xmlns:a16="http://schemas.microsoft.com/office/drawing/2014/main" id="{C2432AD6-EC52-0273-DA4E-A92B1A2BDACC}"/>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Arrow: Down 17">
              <a:extLst>
                <a:ext uri="{FF2B5EF4-FFF2-40B4-BE49-F238E27FC236}">
                  <a16:creationId xmlns:a16="http://schemas.microsoft.com/office/drawing/2014/main" id="{2822AD5B-0392-3F3F-3B98-CDACBAC5E6E6}"/>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2" name="Group 18">
            <a:extLst>
              <a:ext uri="{FF2B5EF4-FFF2-40B4-BE49-F238E27FC236}">
                <a16:creationId xmlns:a16="http://schemas.microsoft.com/office/drawing/2014/main" id="{43AC99A4-AFFA-1B11-9CD2-D9F58CF557B6}"/>
              </a:ext>
            </a:extLst>
          </p:cNvPr>
          <p:cNvGrpSpPr/>
          <p:nvPr/>
        </p:nvGrpSpPr>
        <p:grpSpPr>
          <a:xfrm>
            <a:off x="7844602" y="4718603"/>
            <a:ext cx="236732" cy="1189703"/>
            <a:chOff x="9235436" y="4240892"/>
            <a:chExt cx="104504" cy="914398"/>
          </a:xfrm>
        </p:grpSpPr>
        <p:sp>
          <p:nvSpPr>
            <p:cNvPr id="13" name="Arrow: Down 19">
              <a:extLst>
                <a:ext uri="{FF2B5EF4-FFF2-40B4-BE49-F238E27FC236}">
                  <a16:creationId xmlns:a16="http://schemas.microsoft.com/office/drawing/2014/main" id="{A90FA746-782C-599F-E04A-3964944804F8}"/>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Arrow: Down 20">
              <a:extLst>
                <a:ext uri="{FF2B5EF4-FFF2-40B4-BE49-F238E27FC236}">
                  <a16:creationId xmlns:a16="http://schemas.microsoft.com/office/drawing/2014/main" id="{21CF4784-0008-6364-056C-865801CA47F4}"/>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Arrow: Down 21">
              <a:extLst>
                <a:ext uri="{FF2B5EF4-FFF2-40B4-BE49-F238E27FC236}">
                  <a16:creationId xmlns:a16="http://schemas.microsoft.com/office/drawing/2014/main" id="{7B788862-F113-EB22-8068-94057D20AB80}"/>
                </a:ext>
              </a:extLst>
            </p:cNvPr>
            <p:cNvSpPr/>
            <p:nvPr/>
          </p:nvSpPr>
          <p:spPr>
            <a:xfrm rot="10800000">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26A7A82A-5822-2695-FB81-9D1F117D9348}"/>
              </a:ext>
            </a:extLst>
          </p:cNvPr>
          <p:cNvSpPr txBox="1"/>
          <p:nvPr/>
        </p:nvSpPr>
        <p:spPr>
          <a:xfrm>
            <a:off x="445770" y="6057900"/>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spTree>
    <p:extLst>
      <p:ext uri="{BB962C8B-B14F-4D97-AF65-F5344CB8AC3E}">
        <p14:creationId xmlns:p14="http://schemas.microsoft.com/office/powerpoint/2010/main" val="10614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adroTexto 49">
            <a:extLst>
              <a:ext uri="{FF2B5EF4-FFF2-40B4-BE49-F238E27FC236}">
                <a16:creationId xmlns:a16="http://schemas.microsoft.com/office/drawing/2014/main" id="{469DBBAE-BE3D-F69E-12E8-AC2CA9C89C39}"/>
              </a:ext>
            </a:extLst>
          </p:cNvPr>
          <p:cNvSpPr txBox="1"/>
          <p:nvPr/>
        </p:nvSpPr>
        <p:spPr>
          <a:xfrm>
            <a:off x="-18070" y="94874"/>
            <a:ext cx="12206391" cy="666786"/>
          </a:xfrm>
          <a:prstGeom prst="rect">
            <a:avLst/>
          </a:prstGeom>
          <a:solidFill>
            <a:schemeClr val="bg1"/>
          </a:solidFill>
          <a:ln>
            <a:solidFill>
              <a:srgbClr val="BA8F09"/>
            </a:solidFill>
          </a:ln>
        </p:spPr>
        <p:txBody>
          <a:bodyPr wrap="square" rtlCol="0">
            <a:spAutoFit/>
          </a:bodyPr>
          <a:lstStyle/>
          <a:p>
            <a:r>
              <a:rPr lang="es-PA" sz="3600" b="1">
                <a:solidFill>
                  <a:srgbClr val="046FB5"/>
                </a:solidFill>
                <a:latin typeface="Arial Black" panose="020B0A04020102020204" pitchFamily="34" charset="0"/>
                <a:ea typeface="Cambria" panose="02040503050406030204" pitchFamily="18" charset="0"/>
              </a:rPr>
              <a:t>Próximos</a:t>
            </a:r>
            <a:r>
              <a:rPr lang="es-PA" sz="3600" b="1">
                <a:solidFill>
                  <a:srgbClr val="BA8F09"/>
                </a:solidFill>
                <a:latin typeface="Arial Black" panose="020B0A04020102020204" pitchFamily="34" charset="0"/>
                <a:ea typeface="Cambria" panose="02040503050406030204" pitchFamily="18" charset="0"/>
              </a:rPr>
              <a:t> </a:t>
            </a:r>
            <a:r>
              <a:rPr lang="es-PA" sz="3600" b="1">
                <a:solidFill>
                  <a:srgbClr val="046FB5"/>
                </a:solidFill>
                <a:latin typeface="Arial Black" panose="020B0A04020102020204" pitchFamily="34" charset="0"/>
                <a:ea typeface="Cambria" panose="02040503050406030204" pitchFamily="18" charset="0"/>
              </a:rPr>
              <a:t>pasos… </a:t>
            </a:r>
          </a:p>
        </p:txBody>
      </p:sp>
      <p:graphicFrame>
        <p:nvGraphicFramePr>
          <p:cNvPr id="3" name="Diagrama 2">
            <a:extLst>
              <a:ext uri="{FF2B5EF4-FFF2-40B4-BE49-F238E27FC236}">
                <a16:creationId xmlns:a16="http://schemas.microsoft.com/office/drawing/2014/main" id="{456519AA-8C6C-4E90-9B45-78FD901B249D}"/>
              </a:ext>
            </a:extLst>
          </p:cNvPr>
          <p:cNvGraphicFramePr/>
          <p:nvPr>
            <p:extLst>
              <p:ext uri="{D42A27DB-BD31-4B8C-83A1-F6EECF244321}">
                <p14:modId xmlns:p14="http://schemas.microsoft.com/office/powerpoint/2010/main" val="3960685908"/>
              </p:ext>
            </p:extLst>
          </p:nvPr>
        </p:nvGraphicFramePr>
        <p:xfrm>
          <a:off x="449304" y="1016846"/>
          <a:ext cx="1157505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27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98E037-5CD1-4627-9101-6E044B09A753}"/>
              </a:ext>
            </a:extLst>
          </p:cNvPr>
          <p:cNvSpPr txBox="1"/>
          <p:nvPr/>
        </p:nvSpPr>
        <p:spPr>
          <a:xfrm>
            <a:off x="4721414" y="4276893"/>
            <a:ext cx="7309473" cy="1323439"/>
          </a:xfrm>
          <a:prstGeom prst="rect">
            <a:avLst/>
          </a:prstGeom>
          <a:noFill/>
        </p:spPr>
        <p:txBody>
          <a:bodyPr wrap="square" lIns="91440" tIns="45720" rIns="91440" bIns="45720" rtlCol="0" anchor="t">
            <a:spAutoFit/>
          </a:bodyPr>
          <a:lstStyle/>
          <a:p>
            <a:pPr algn="ctr"/>
            <a:endParaRPr lang="es-PA" sz="2000" b="1" dirty="0">
              <a:solidFill>
                <a:schemeClr val="accent1">
                  <a:lumMod val="50000"/>
                </a:schemeClr>
              </a:solidFill>
              <a:latin typeface="Arial Black"/>
            </a:endParaRPr>
          </a:p>
          <a:p>
            <a:pPr algn="ctr"/>
            <a:r>
              <a:rPr lang="es-PA" sz="2000" b="1" dirty="0">
                <a:solidFill>
                  <a:schemeClr val="accent1">
                    <a:lumMod val="50000"/>
                  </a:schemeClr>
                </a:solidFill>
                <a:latin typeface="Arial Black"/>
              </a:rPr>
              <a:t>Tomando de referencia el estudio:</a:t>
            </a:r>
          </a:p>
          <a:p>
            <a:pPr algn="ctr"/>
            <a:r>
              <a:rPr lang="es-PA" sz="2000" b="1" dirty="0">
                <a:solidFill>
                  <a:schemeClr val="accent1">
                    <a:lumMod val="50000"/>
                  </a:schemeClr>
                </a:solidFill>
                <a:latin typeface="Arial Black"/>
              </a:rPr>
              <a:t>“Desarrollo de una base de datos de dinámicas marinas en las costas panameñas”</a:t>
            </a:r>
          </a:p>
        </p:txBody>
      </p:sp>
      <p:pic>
        <p:nvPicPr>
          <p:cNvPr id="3" name="Google Shape;228;p1">
            <a:extLst>
              <a:ext uri="{FF2B5EF4-FFF2-40B4-BE49-F238E27FC236}">
                <a16:creationId xmlns:a16="http://schemas.microsoft.com/office/drawing/2014/main" id="{AECC4D48-8EC1-45F6-905B-BF4457507FB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1" y="702598"/>
            <a:ext cx="5267539" cy="5751819"/>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4" name="CuadroTexto 3">
            <a:extLst>
              <a:ext uri="{FF2B5EF4-FFF2-40B4-BE49-F238E27FC236}">
                <a16:creationId xmlns:a16="http://schemas.microsoft.com/office/drawing/2014/main" id="{3C21A71B-4725-4DC2-B135-0472FCC4CB0A}"/>
              </a:ext>
            </a:extLst>
          </p:cNvPr>
          <p:cNvSpPr txBox="1"/>
          <p:nvPr/>
        </p:nvSpPr>
        <p:spPr>
          <a:xfrm>
            <a:off x="5148931" y="1932336"/>
            <a:ext cx="7000566" cy="1754326"/>
          </a:xfrm>
          <a:prstGeom prst="rect">
            <a:avLst/>
          </a:prstGeom>
          <a:noFill/>
        </p:spPr>
        <p:txBody>
          <a:bodyPr wrap="square" lIns="91440" tIns="45720" rIns="91440" bIns="45720" rtlCol="0" anchor="t">
            <a:spAutoFit/>
          </a:bodyPr>
          <a:lstStyle/>
          <a:p>
            <a:pPr algn="ctr"/>
            <a:r>
              <a:rPr lang="es-PA" sz="3600" b="1" dirty="0">
                <a:solidFill>
                  <a:schemeClr val="accent1">
                    <a:lumMod val="50000"/>
                  </a:schemeClr>
                </a:solidFill>
                <a:latin typeface="Arial Black"/>
              </a:rPr>
              <a:t>Ascenso del Nivel del Mar</a:t>
            </a:r>
          </a:p>
          <a:p>
            <a:pPr algn="ctr"/>
            <a:r>
              <a:rPr lang="es-PA" sz="3600" b="1" dirty="0">
                <a:solidFill>
                  <a:srgbClr val="FF0000"/>
                </a:solidFill>
                <a:latin typeface="Arial Black"/>
              </a:rPr>
              <a:t>Escenario 2050.</a:t>
            </a:r>
          </a:p>
          <a:p>
            <a:pPr algn="ctr"/>
            <a:endParaRPr lang="es-PA" sz="3600" dirty="0"/>
          </a:p>
        </p:txBody>
      </p:sp>
      <p:pic>
        <p:nvPicPr>
          <p:cNvPr id="5" name="Picture 2">
            <a:extLst>
              <a:ext uri="{FF2B5EF4-FFF2-40B4-BE49-F238E27FC236}">
                <a16:creationId xmlns:a16="http://schemas.microsoft.com/office/drawing/2014/main" id="{84F61A1C-008A-4782-B363-D3B660080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78190" cy="70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254C46-D8C5-44E6-977A-8D4178845CA3}"/>
              </a:ext>
            </a:extLst>
          </p:cNvPr>
          <p:cNvSpPr txBox="1"/>
          <p:nvPr/>
        </p:nvSpPr>
        <p:spPr>
          <a:xfrm>
            <a:off x="6096000" y="1235814"/>
            <a:ext cx="5223642" cy="584775"/>
          </a:xfrm>
          <a:prstGeom prst="rect">
            <a:avLst/>
          </a:prstGeom>
          <a:noFill/>
        </p:spPr>
        <p:txBody>
          <a:bodyPr wrap="square" lIns="91440" tIns="45720" rIns="91440" bIns="45720" rtlCol="0" anchor="t">
            <a:spAutoFit/>
          </a:bodyPr>
          <a:lstStyle/>
          <a:p>
            <a:r>
              <a:rPr lang="es-PA" sz="3200" b="1" dirty="0">
                <a:solidFill>
                  <a:srgbClr val="002060"/>
                </a:solidFill>
              </a:rPr>
              <a:t>Objetivos del estudio:</a:t>
            </a:r>
          </a:p>
        </p:txBody>
      </p:sp>
      <p:sp>
        <p:nvSpPr>
          <p:cNvPr id="3" name="CuadroTexto 2">
            <a:extLst>
              <a:ext uri="{FF2B5EF4-FFF2-40B4-BE49-F238E27FC236}">
                <a16:creationId xmlns:a16="http://schemas.microsoft.com/office/drawing/2014/main" id="{DCCD3453-1EB7-4F1E-86A4-CC608F89CA53}"/>
              </a:ext>
            </a:extLst>
          </p:cNvPr>
          <p:cNvSpPr txBox="1"/>
          <p:nvPr/>
        </p:nvSpPr>
        <p:spPr>
          <a:xfrm>
            <a:off x="714703" y="2640598"/>
            <a:ext cx="10762594" cy="1938992"/>
          </a:xfrm>
          <a:prstGeom prst="rect">
            <a:avLst/>
          </a:prstGeom>
          <a:noFill/>
        </p:spPr>
        <p:txBody>
          <a:bodyPr wrap="square" lIns="91440" tIns="45720" rIns="91440" bIns="45720" rtlCol="0" anchor="t">
            <a:spAutoFit/>
          </a:bodyPr>
          <a:lstStyle/>
          <a:p>
            <a:pPr marL="342900" indent="-342900" algn="just">
              <a:buFont typeface="Arial" panose="020B0604020202020204" pitchFamily="34" charset="0"/>
              <a:buChar char="•"/>
            </a:pPr>
            <a:r>
              <a:rPr lang="es-ES" sz="2400" b="1" dirty="0">
                <a:solidFill>
                  <a:srgbClr val="002060"/>
                </a:solidFill>
              </a:rPr>
              <a:t>Contar con información actualizada del aumento del nivel del mar en las costas panameñas, con una proyección 2050 a nivel nacional.</a:t>
            </a:r>
            <a:endParaRPr lang="es-ES" dirty="0">
              <a:solidFill>
                <a:srgbClr val="002060"/>
              </a:solidFill>
              <a:cs typeface="Calibri"/>
            </a:endParaRPr>
          </a:p>
          <a:p>
            <a:pPr marL="342900" indent="-342900" algn="just">
              <a:buFont typeface="Arial" panose="020B0604020202020204" pitchFamily="34" charset="0"/>
              <a:buChar char="•"/>
            </a:pPr>
            <a:endParaRPr lang="es-ES" sz="2400" b="1" dirty="0">
              <a:solidFill>
                <a:srgbClr val="002060"/>
              </a:solidFill>
              <a:cs typeface="Calibri" panose="020F0502020204030204"/>
            </a:endParaRPr>
          </a:p>
          <a:p>
            <a:pPr marL="342900" indent="-342900" algn="just">
              <a:buFont typeface="Arial" panose="020B0604020202020204" pitchFamily="34" charset="0"/>
              <a:buChar char="•"/>
            </a:pPr>
            <a:r>
              <a:rPr lang="es-ES" sz="2400" b="1" dirty="0">
                <a:solidFill>
                  <a:srgbClr val="002060"/>
                </a:solidFill>
              </a:rPr>
              <a:t>Lograr la implementación de medidas de adaptación </a:t>
            </a:r>
            <a:r>
              <a:rPr lang="es-MX" sz="2400" b="1" dirty="0">
                <a:solidFill>
                  <a:srgbClr val="002060"/>
                </a:solidFill>
              </a:rPr>
              <a:t>para reducir los efectos del cambio climático en las comunidades e infraestructuras amenazadas. </a:t>
            </a:r>
            <a:endParaRPr lang="es-PA" sz="2400" b="1">
              <a:solidFill>
                <a:srgbClr val="002060"/>
              </a:solidFill>
              <a:cs typeface="Calibri" panose="020F0502020204030204"/>
            </a:endParaRPr>
          </a:p>
        </p:txBody>
      </p:sp>
      <p:pic>
        <p:nvPicPr>
          <p:cNvPr id="4" name="Picture 2">
            <a:extLst>
              <a:ext uri="{FF2B5EF4-FFF2-40B4-BE49-F238E27FC236}">
                <a16:creationId xmlns:a16="http://schemas.microsoft.com/office/drawing/2014/main" id="{ADFE4DA6-1884-4A97-A2D3-4C38E399C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3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F2B47D92-7A77-4F66-8CFA-8A24133D9A37}"/>
              </a:ext>
            </a:extLst>
          </p:cNvPr>
          <p:cNvSpPr txBox="1"/>
          <p:nvPr/>
        </p:nvSpPr>
        <p:spPr>
          <a:xfrm>
            <a:off x="2510084" y="750032"/>
            <a:ext cx="7543924" cy="461665"/>
          </a:xfrm>
          <a:prstGeom prst="rect">
            <a:avLst/>
          </a:prstGeom>
          <a:noFill/>
        </p:spPr>
        <p:txBody>
          <a:bodyPr wrap="none" rtlCol="0">
            <a:spAutoFit/>
          </a:bodyPr>
          <a:lstStyle/>
          <a:p>
            <a:pPr algn="ctr"/>
            <a:r>
              <a:rPr lang="es-PA" sz="2400" b="1" dirty="0">
                <a:solidFill>
                  <a:srgbClr val="002060"/>
                </a:solidFill>
                <a:ea typeface="Cambria" panose="02040503050406030204" pitchFamily="18" charset="0"/>
              </a:rPr>
              <a:t>MODELOS PARA LA GENERACIÓN DE LAS BASES DE DATOS</a:t>
            </a:r>
          </a:p>
        </p:txBody>
      </p:sp>
      <p:sp>
        <p:nvSpPr>
          <p:cNvPr id="24" name="CuadroTexto 23">
            <a:extLst>
              <a:ext uri="{FF2B5EF4-FFF2-40B4-BE49-F238E27FC236}">
                <a16:creationId xmlns:a16="http://schemas.microsoft.com/office/drawing/2014/main" id="{35AFCF60-6E3F-4293-9804-E59061E3185B}"/>
              </a:ext>
            </a:extLst>
          </p:cNvPr>
          <p:cNvSpPr txBox="1"/>
          <p:nvPr/>
        </p:nvSpPr>
        <p:spPr>
          <a:xfrm>
            <a:off x="2356676" y="1986563"/>
            <a:ext cx="1638590" cy="400110"/>
          </a:xfrm>
          <a:prstGeom prst="rect">
            <a:avLst/>
          </a:prstGeom>
          <a:noFill/>
        </p:spPr>
        <p:txBody>
          <a:bodyPr wrap="none" rtlCol="0">
            <a:spAutoFit/>
          </a:bodyPr>
          <a:lstStyle/>
          <a:p>
            <a:pPr algn="ctr"/>
            <a:r>
              <a:rPr lang="es-PA" sz="2000" b="1" i="0" dirty="0">
                <a:solidFill>
                  <a:srgbClr val="002060"/>
                </a:solidFill>
                <a:effectLst/>
                <a:ea typeface="Cambria" panose="02040503050406030204" pitchFamily="18" charset="0"/>
              </a:rPr>
              <a:t>Nivel del Mar</a:t>
            </a:r>
            <a:endParaRPr lang="es-PA" sz="2000" b="1" dirty="0">
              <a:solidFill>
                <a:srgbClr val="002060"/>
              </a:solidFill>
              <a:ea typeface="Cambria" panose="02040503050406030204" pitchFamily="18" charset="0"/>
            </a:endParaRPr>
          </a:p>
        </p:txBody>
      </p:sp>
      <p:sp>
        <p:nvSpPr>
          <p:cNvPr id="33" name="CuadroTexto 32">
            <a:extLst>
              <a:ext uri="{FF2B5EF4-FFF2-40B4-BE49-F238E27FC236}">
                <a16:creationId xmlns:a16="http://schemas.microsoft.com/office/drawing/2014/main" id="{9E57D3DA-4C0B-471C-B09E-2B86C67D14BE}"/>
              </a:ext>
            </a:extLst>
          </p:cNvPr>
          <p:cNvSpPr txBox="1"/>
          <p:nvPr/>
        </p:nvSpPr>
        <p:spPr>
          <a:xfrm>
            <a:off x="9034521" y="1973029"/>
            <a:ext cx="881973" cy="400110"/>
          </a:xfrm>
          <a:prstGeom prst="rect">
            <a:avLst/>
          </a:prstGeom>
          <a:noFill/>
        </p:spPr>
        <p:txBody>
          <a:bodyPr wrap="none" rtlCol="0">
            <a:spAutoFit/>
          </a:bodyPr>
          <a:lstStyle/>
          <a:p>
            <a:pPr algn="ctr"/>
            <a:r>
              <a:rPr lang="es-PA" sz="2000" b="1" dirty="0">
                <a:solidFill>
                  <a:srgbClr val="002060"/>
                </a:solidFill>
                <a:ea typeface="Cambria" panose="02040503050406030204" pitchFamily="18" charset="0"/>
              </a:rPr>
              <a:t>Oleaje</a:t>
            </a:r>
          </a:p>
        </p:txBody>
      </p:sp>
      <p:sp>
        <p:nvSpPr>
          <p:cNvPr id="54" name="CuadroTexto 53">
            <a:extLst>
              <a:ext uri="{FF2B5EF4-FFF2-40B4-BE49-F238E27FC236}">
                <a16:creationId xmlns:a16="http://schemas.microsoft.com/office/drawing/2014/main" id="{A81868D0-F769-4C91-A3DE-BA1912C63444}"/>
              </a:ext>
            </a:extLst>
          </p:cNvPr>
          <p:cNvSpPr txBox="1"/>
          <p:nvPr/>
        </p:nvSpPr>
        <p:spPr>
          <a:xfrm>
            <a:off x="4492046" y="3827188"/>
            <a:ext cx="1106392" cy="830997"/>
          </a:xfrm>
          <a:prstGeom prst="rect">
            <a:avLst/>
          </a:prstGeom>
          <a:noFill/>
        </p:spPr>
        <p:txBody>
          <a:bodyPr wrap="none" rtlCol="0">
            <a:spAutoFit/>
          </a:bodyPr>
          <a:lstStyle/>
          <a:p>
            <a:pPr algn="ctr"/>
            <a:r>
              <a:rPr lang="es-419" sz="2400" b="1" dirty="0">
                <a:solidFill>
                  <a:srgbClr val="FF0000"/>
                </a:solidFill>
                <a:cs typeface="Times New Roman" panose="02020603050405020304" pitchFamily="18" charset="0"/>
              </a:rPr>
              <a:t>SSP245</a:t>
            </a:r>
            <a:endParaRPr lang="es-PA" sz="2400" dirty="0">
              <a:solidFill>
                <a:srgbClr val="FF0000"/>
              </a:solidFill>
            </a:endParaRPr>
          </a:p>
          <a:p>
            <a:pPr algn="ctr"/>
            <a:endParaRPr lang="es-PA" sz="2400" dirty="0">
              <a:solidFill>
                <a:srgbClr val="FF0000"/>
              </a:solidFill>
              <a:ea typeface="Cambria" panose="02040503050406030204" pitchFamily="18" charset="0"/>
            </a:endParaRPr>
          </a:p>
        </p:txBody>
      </p:sp>
      <p:sp>
        <p:nvSpPr>
          <p:cNvPr id="55" name="CuadroTexto 54">
            <a:extLst>
              <a:ext uri="{FF2B5EF4-FFF2-40B4-BE49-F238E27FC236}">
                <a16:creationId xmlns:a16="http://schemas.microsoft.com/office/drawing/2014/main" id="{8B750710-B44B-4C0E-9575-4059B257C13F}"/>
              </a:ext>
            </a:extLst>
          </p:cNvPr>
          <p:cNvSpPr txBox="1"/>
          <p:nvPr/>
        </p:nvSpPr>
        <p:spPr>
          <a:xfrm>
            <a:off x="7222171" y="3817828"/>
            <a:ext cx="1106392" cy="830997"/>
          </a:xfrm>
          <a:prstGeom prst="rect">
            <a:avLst/>
          </a:prstGeom>
          <a:noFill/>
        </p:spPr>
        <p:txBody>
          <a:bodyPr wrap="none" rtlCol="0">
            <a:spAutoFit/>
          </a:bodyPr>
          <a:lstStyle/>
          <a:p>
            <a:pPr algn="ctr"/>
            <a:r>
              <a:rPr lang="es-419" sz="2400" b="1" dirty="0">
                <a:solidFill>
                  <a:srgbClr val="FF0000"/>
                </a:solidFill>
                <a:cs typeface="Times New Roman" panose="02020603050405020304" pitchFamily="18" charset="0"/>
              </a:rPr>
              <a:t>SSP585</a:t>
            </a:r>
            <a:endParaRPr lang="es-PA" sz="2400" dirty="0">
              <a:solidFill>
                <a:srgbClr val="FF0000"/>
              </a:solidFill>
            </a:endParaRPr>
          </a:p>
          <a:p>
            <a:pPr algn="ctr"/>
            <a:endParaRPr lang="es-PA" sz="2400" dirty="0">
              <a:solidFill>
                <a:srgbClr val="FF0000"/>
              </a:solidFill>
              <a:ea typeface="Cambria" panose="02040503050406030204" pitchFamily="18" charset="0"/>
            </a:endParaRPr>
          </a:p>
        </p:txBody>
      </p:sp>
      <p:sp>
        <p:nvSpPr>
          <p:cNvPr id="27" name="CuadroTexto 26">
            <a:extLst>
              <a:ext uri="{FF2B5EF4-FFF2-40B4-BE49-F238E27FC236}">
                <a16:creationId xmlns:a16="http://schemas.microsoft.com/office/drawing/2014/main" id="{F30E25DD-B940-4FED-8F3F-E7E1EBC3EC65}"/>
              </a:ext>
            </a:extLst>
          </p:cNvPr>
          <p:cNvSpPr txBox="1"/>
          <p:nvPr/>
        </p:nvSpPr>
        <p:spPr>
          <a:xfrm>
            <a:off x="3770838" y="1314239"/>
            <a:ext cx="6123400" cy="369332"/>
          </a:xfrm>
          <a:prstGeom prst="rect">
            <a:avLst/>
          </a:prstGeom>
          <a:noFill/>
        </p:spPr>
        <p:txBody>
          <a:bodyPr wrap="square">
            <a:spAutoFit/>
          </a:bodyPr>
          <a:lstStyle/>
          <a:p>
            <a:pPr algn="ctr"/>
            <a:r>
              <a:rPr lang="es-PA" b="1" i="0" dirty="0">
                <a:solidFill>
                  <a:srgbClr val="002060"/>
                </a:solidFill>
                <a:effectLst/>
                <a:ea typeface="Cambria" panose="02040503050406030204" pitchFamily="18" charset="0"/>
              </a:rPr>
              <a:t>Modelo Digital de Elevación (MDT) = 5 km</a:t>
            </a:r>
          </a:p>
        </p:txBody>
      </p:sp>
      <p:sp>
        <p:nvSpPr>
          <p:cNvPr id="28" name="Rectángulo 27">
            <a:extLst>
              <a:ext uri="{FF2B5EF4-FFF2-40B4-BE49-F238E27FC236}">
                <a16:creationId xmlns:a16="http://schemas.microsoft.com/office/drawing/2014/main" id="{4D56C58F-7BED-4622-857A-888018BC702D}"/>
              </a:ext>
            </a:extLst>
          </p:cNvPr>
          <p:cNvSpPr/>
          <p:nvPr/>
        </p:nvSpPr>
        <p:spPr>
          <a:xfrm>
            <a:off x="3211494" y="2581479"/>
            <a:ext cx="6345922"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29" name="Rectángulo 28">
            <a:extLst>
              <a:ext uri="{FF2B5EF4-FFF2-40B4-BE49-F238E27FC236}">
                <a16:creationId xmlns:a16="http://schemas.microsoft.com/office/drawing/2014/main" id="{4169AEC9-376C-4B18-8E0C-F13F2363E75B}"/>
              </a:ext>
            </a:extLst>
          </p:cNvPr>
          <p:cNvSpPr/>
          <p:nvPr/>
        </p:nvSpPr>
        <p:spPr>
          <a:xfrm rot="5400000">
            <a:off x="3106222" y="2467712"/>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32" name="Rectángulo 31">
            <a:extLst>
              <a:ext uri="{FF2B5EF4-FFF2-40B4-BE49-F238E27FC236}">
                <a16:creationId xmlns:a16="http://schemas.microsoft.com/office/drawing/2014/main" id="{766142FC-C72C-42C8-A0E6-9E7CC74FE709}"/>
              </a:ext>
            </a:extLst>
          </p:cNvPr>
          <p:cNvSpPr/>
          <p:nvPr/>
        </p:nvSpPr>
        <p:spPr>
          <a:xfrm rot="5400000">
            <a:off x="9435153" y="2456282"/>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3" name="Cerrar llave 2">
            <a:extLst>
              <a:ext uri="{FF2B5EF4-FFF2-40B4-BE49-F238E27FC236}">
                <a16:creationId xmlns:a16="http://schemas.microsoft.com/office/drawing/2014/main" id="{95B589CE-E420-43A4-9787-8B65FB71EC5A}"/>
              </a:ext>
            </a:extLst>
          </p:cNvPr>
          <p:cNvSpPr/>
          <p:nvPr/>
        </p:nvSpPr>
        <p:spPr>
          <a:xfrm rot="5400000">
            <a:off x="6025192" y="3629897"/>
            <a:ext cx="737924" cy="1933360"/>
          </a:xfrm>
          <a:prstGeom prst="rightBrace">
            <a:avLst>
              <a:gd name="adj1" fmla="val 8333"/>
              <a:gd name="adj2" fmla="val 51157"/>
            </a:avLst>
          </a:prstGeom>
          <a:no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sz="2000">
              <a:latin typeface="Candara" panose="020E0502030303020204" pitchFamily="34" charset="0"/>
            </a:endParaRPr>
          </a:p>
        </p:txBody>
      </p:sp>
      <p:sp>
        <p:nvSpPr>
          <p:cNvPr id="80" name="Rectángulo 79">
            <a:extLst>
              <a:ext uri="{FF2B5EF4-FFF2-40B4-BE49-F238E27FC236}">
                <a16:creationId xmlns:a16="http://schemas.microsoft.com/office/drawing/2014/main" id="{14B097BF-26B3-7028-75BF-3ECEEA73FE44}"/>
              </a:ext>
            </a:extLst>
          </p:cNvPr>
          <p:cNvSpPr/>
          <p:nvPr/>
        </p:nvSpPr>
        <p:spPr>
          <a:xfrm>
            <a:off x="5664625" y="5375326"/>
            <a:ext cx="1439660" cy="652598"/>
          </a:xfrm>
          <a:prstGeom prst="rect">
            <a:avLst/>
          </a:prstGeom>
          <a:solidFill>
            <a:srgbClr val="92D050"/>
          </a:solidFill>
          <a:ln w="190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2800" b="1" dirty="0">
                <a:solidFill>
                  <a:srgbClr val="002060"/>
                </a:solidFill>
                <a:ea typeface="Cambria" panose="02040503050406030204" pitchFamily="18" charset="0"/>
              </a:rPr>
              <a:t>2050</a:t>
            </a:r>
          </a:p>
        </p:txBody>
      </p:sp>
      <p:sp>
        <p:nvSpPr>
          <p:cNvPr id="84" name="CuadroTexto 83">
            <a:extLst>
              <a:ext uri="{FF2B5EF4-FFF2-40B4-BE49-F238E27FC236}">
                <a16:creationId xmlns:a16="http://schemas.microsoft.com/office/drawing/2014/main" id="{E324CE25-9A82-6E85-A3BB-787877A9BC3B}"/>
              </a:ext>
            </a:extLst>
          </p:cNvPr>
          <p:cNvSpPr txBox="1"/>
          <p:nvPr/>
        </p:nvSpPr>
        <p:spPr>
          <a:xfrm>
            <a:off x="5427474" y="2715239"/>
            <a:ext cx="2186673" cy="1015663"/>
          </a:xfrm>
          <a:prstGeom prst="rect">
            <a:avLst/>
          </a:prstGeom>
          <a:noFill/>
          <a:ln>
            <a:solidFill>
              <a:srgbClr val="00B050"/>
            </a:solidFill>
            <a:prstDash val="sysDash"/>
          </a:ln>
        </p:spPr>
        <p:txBody>
          <a:bodyPr wrap="square" rtlCol="0">
            <a:spAutoFit/>
          </a:bodyPr>
          <a:lstStyle/>
          <a:p>
            <a:pPr algn="ctr"/>
            <a:r>
              <a:rPr lang="es-PA" sz="2000" dirty="0">
                <a:solidFill>
                  <a:srgbClr val="002060"/>
                </a:solidFill>
              </a:rPr>
              <a:t>Estaciones meteorológicas costeras de ETESA</a:t>
            </a:r>
          </a:p>
        </p:txBody>
      </p:sp>
      <p:sp>
        <p:nvSpPr>
          <p:cNvPr id="85" name="CuadroTexto 84">
            <a:extLst>
              <a:ext uri="{FF2B5EF4-FFF2-40B4-BE49-F238E27FC236}">
                <a16:creationId xmlns:a16="http://schemas.microsoft.com/office/drawing/2014/main" id="{88A35B79-0165-104B-0327-A4980E45C7CE}"/>
              </a:ext>
            </a:extLst>
          </p:cNvPr>
          <p:cNvSpPr txBox="1"/>
          <p:nvPr/>
        </p:nvSpPr>
        <p:spPr>
          <a:xfrm>
            <a:off x="2234230" y="2933123"/>
            <a:ext cx="2186673" cy="707886"/>
          </a:xfrm>
          <a:prstGeom prst="rect">
            <a:avLst/>
          </a:prstGeom>
          <a:noFill/>
          <a:ln>
            <a:solidFill>
              <a:srgbClr val="00B050"/>
            </a:solidFill>
            <a:prstDash val="sysDash"/>
          </a:ln>
        </p:spPr>
        <p:txBody>
          <a:bodyPr wrap="square" rtlCol="0">
            <a:spAutoFit/>
          </a:bodyPr>
          <a:lstStyle/>
          <a:p>
            <a:pPr algn="ctr"/>
            <a:r>
              <a:rPr lang="es-MX" sz="2000" dirty="0">
                <a:solidFill>
                  <a:srgbClr val="002060"/>
                </a:solidFill>
              </a:rPr>
              <a:t>Mareógrafos de GESLA3</a:t>
            </a:r>
            <a:endParaRPr lang="es-PA" sz="2000" dirty="0">
              <a:solidFill>
                <a:srgbClr val="002060"/>
              </a:solidFill>
              <a:ea typeface="Cambria" panose="02040503050406030204" pitchFamily="18" charset="0"/>
            </a:endParaRPr>
          </a:p>
        </p:txBody>
      </p:sp>
      <p:sp>
        <p:nvSpPr>
          <p:cNvPr id="62" name="Rectángulo 61">
            <a:extLst>
              <a:ext uri="{FF2B5EF4-FFF2-40B4-BE49-F238E27FC236}">
                <a16:creationId xmlns:a16="http://schemas.microsoft.com/office/drawing/2014/main" id="{6155C478-70E3-4E7C-AB8B-77BC937F357C}"/>
              </a:ext>
            </a:extLst>
          </p:cNvPr>
          <p:cNvSpPr/>
          <p:nvPr/>
        </p:nvSpPr>
        <p:spPr>
          <a:xfrm rot="5400000">
            <a:off x="6436139" y="2416595"/>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65" name="CuadroTexto 64">
            <a:extLst>
              <a:ext uri="{FF2B5EF4-FFF2-40B4-BE49-F238E27FC236}">
                <a16:creationId xmlns:a16="http://schemas.microsoft.com/office/drawing/2014/main" id="{8F5842C8-8BA4-42D5-97CB-E70B6B65DB5E}"/>
              </a:ext>
            </a:extLst>
          </p:cNvPr>
          <p:cNvSpPr txBox="1"/>
          <p:nvPr/>
        </p:nvSpPr>
        <p:spPr>
          <a:xfrm>
            <a:off x="6068604" y="1955454"/>
            <a:ext cx="904415" cy="400110"/>
          </a:xfrm>
          <a:prstGeom prst="rect">
            <a:avLst/>
          </a:prstGeom>
          <a:noFill/>
        </p:spPr>
        <p:txBody>
          <a:bodyPr wrap="none" rtlCol="0">
            <a:spAutoFit/>
          </a:bodyPr>
          <a:lstStyle/>
          <a:p>
            <a:pPr algn="ctr"/>
            <a:r>
              <a:rPr lang="es-PA" sz="2000" b="1" dirty="0">
                <a:solidFill>
                  <a:srgbClr val="002060"/>
                </a:solidFill>
                <a:ea typeface="Cambria" panose="02040503050406030204" pitchFamily="18" charset="0"/>
              </a:rPr>
              <a:t>Viento</a:t>
            </a:r>
          </a:p>
        </p:txBody>
      </p:sp>
      <p:sp>
        <p:nvSpPr>
          <p:cNvPr id="66" name="CuadroTexto 65">
            <a:extLst>
              <a:ext uri="{FF2B5EF4-FFF2-40B4-BE49-F238E27FC236}">
                <a16:creationId xmlns:a16="http://schemas.microsoft.com/office/drawing/2014/main" id="{F669B50D-1DA0-4116-8707-4F61E9621D4E}"/>
              </a:ext>
            </a:extLst>
          </p:cNvPr>
          <p:cNvSpPr txBox="1"/>
          <p:nvPr/>
        </p:nvSpPr>
        <p:spPr>
          <a:xfrm>
            <a:off x="9034521" y="2835538"/>
            <a:ext cx="2186673" cy="707886"/>
          </a:xfrm>
          <a:prstGeom prst="rect">
            <a:avLst/>
          </a:prstGeom>
          <a:noFill/>
          <a:ln>
            <a:solidFill>
              <a:srgbClr val="00B050"/>
            </a:solidFill>
            <a:prstDash val="sysDash"/>
          </a:ln>
        </p:spPr>
        <p:txBody>
          <a:bodyPr wrap="square" rtlCol="0">
            <a:spAutoFit/>
          </a:bodyPr>
          <a:lstStyle/>
          <a:p>
            <a:pPr algn="ctr"/>
            <a:r>
              <a:rPr lang="es-MX" sz="2000" dirty="0">
                <a:solidFill>
                  <a:srgbClr val="002060"/>
                </a:solidFill>
              </a:rPr>
              <a:t>Altímetros de ESA-CCI v1</a:t>
            </a:r>
          </a:p>
        </p:txBody>
      </p:sp>
      <p:sp>
        <p:nvSpPr>
          <p:cNvPr id="68" name="CuadroTexto 67">
            <a:extLst>
              <a:ext uri="{FF2B5EF4-FFF2-40B4-BE49-F238E27FC236}">
                <a16:creationId xmlns:a16="http://schemas.microsoft.com/office/drawing/2014/main" id="{FF403639-C620-4E4D-99EB-63E1051F678A}"/>
              </a:ext>
            </a:extLst>
          </p:cNvPr>
          <p:cNvSpPr txBox="1"/>
          <p:nvPr/>
        </p:nvSpPr>
        <p:spPr>
          <a:xfrm>
            <a:off x="2213512" y="4912718"/>
            <a:ext cx="2186673" cy="1015663"/>
          </a:xfrm>
          <a:prstGeom prst="rect">
            <a:avLst/>
          </a:prstGeom>
          <a:noFill/>
          <a:ln>
            <a:solidFill>
              <a:srgbClr val="00B050"/>
            </a:solidFill>
            <a:prstDash val="sysDash"/>
          </a:ln>
        </p:spPr>
        <p:txBody>
          <a:bodyPr wrap="square" lIns="91440" tIns="45720" rIns="91440" bIns="45720" rtlCol="0" anchor="t">
            <a:spAutoFit/>
          </a:bodyPr>
          <a:lstStyle/>
          <a:p>
            <a:pPr algn="ctr"/>
            <a:r>
              <a:rPr lang="es-PA" sz="2000" b="1" dirty="0">
                <a:solidFill>
                  <a:srgbClr val="00B050"/>
                </a:solidFill>
              </a:rPr>
              <a:t>MODELO: </a:t>
            </a:r>
            <a:r>
              <a:rPr lang="es-PA" sz="2000" b="1" dirty="0">
                <a:solidFill>
                  <a:srgbClr val="002060"/>
                </a:solidFill>
              </a:rPr>
              <a:t>ADCIRC</a:t>
            </a:r>
          </a:p>
          <a:p>
            <a:pPr algn="ctr"/>
            <a:r>
              <a:rPr lang="es-PA" sz="2000" dirty="0">
                <a:solidFill>
                  <a:srgbClr val="002060"/>
                </a:solidFill>
              </a:rPr>
              <a:t>ADvanced</a:t>
            </a:r>
          </a:p>
          <a:p>
            <a:pPr algn="ctr"/>
            <a:r>
              <a:rPr lang="es-PA" sz="2000" dirty="0" err="1">
                <a:solidFill>
                  <a:srgbClr val="002060"/>
                </a:solidFill>
              </a:rPr>
              <a:t>CIRCulation</a:t>
            </a:r>
            <a:r>
              <a:rPr lang="es-PA" sz="2000" dirty="0">
                <a:solidFill>
                  <a:srgbClr val="002060"/>
                </a:solidFill>
              </a:rPr>
              <a:t> </a:t>
            </a:r>
            <a:r>
              <a:rPr lang="es-PA" sz="2000" dirty="0" err="1">
                <a:solidFill>
                  <a:srgbClr val="002060"/>
                </a:solidFill>
              </a:rPr>
              <a:t>model</a:t>
            </a:r>
            <a:endParaRPr lang="es-PA" sz="2000" dirty="0" err="1">
              <a:solidFill>
                <a:srgbClr val="002060"/>
              </a:solidFill>
              <a:ea typeface="Cambria" panose="02040503050406030204" pitchFamily="18" charset="0"/>
            </a:endParaRPr>
          </a:p>
        </p:txBody>
      </p:sp>
      <p:sp>
        <p:nvSpPr>
          <p:cNvPr id="69" name="CuadroTexto 68">
            <a:extLst>
              <a:ext uri="{FF2B5EF4-FFF2-40B4-BE49-F238E27FC236}">
                <a16:creationId xmlns:a16="http://schemas.microsoft.com/office/drawing/2014/main" id="{15495E08-18ED-47D4-9E09-1ADB7646430A}"/>
              </a:ext>
            </a:extLst>
          </p:cNvPr>
          <p:cNvSpPr txBox="1"/>
          <p:nvPr/>
        </p:nvSpPr>
        <p:spPr>
          <a:xfrm>
            <a:off x="8858960" y="4846004"/>
            <a:ext cx="2186673" cy="1015663"/>
          </a:xfrm>
          <a:prstGeom prst="rect">
            <a:avLst/>
          </a:prstGeom>
          <a:noFill/>
          <a:ln>
            <a:solidFill>
              <a:srgbClr val="00B050"/>
            </a:solidFill>
            <a:prstDash val="sysDash"/>
          </a:ln>
        </p:spPr>
        <p:txBody>
          <a:bodyPr wrap="square" lIns="91440" tIns="45720" rIns="91440" bIns="45720" rtlCol="0" anchor="t">
            <a:spAutoFit/>
          </a:bodyPr>
          <a:lstStyle/>
          <a:p>
            <a:pPr algn="ctr"/>
            <a:r>
              <a:rPr lang="es-PA" sz="2000" b="1" dirty="0">
                <a:solidFill>
                  <a:srgbClr val="00B050"/>
                </a:solidFill>
              </a:rPr>
              <a:t>MODELO: </a:t>
            </a:r>
            <a:r>
              <a:rPr lang="es-PA" sz="2000" b="1" dirty="0">
                <a:solidFill>
                  <a:srgbClr val="002060"/>
                </a:solidFill>
              </a:rPr>
              <a:t>SWAN</a:t>
            </a:r>
          </a:p>
          <a:p>
            <a:pPr algn="ctr"/>
            <a:r>
              <a:rPr lang="es-PA" sz="2000" dirty="0" err="1">
                <a:solidFill>
                  <a:srgbClr val="002060"/>
                </a:solidFill>
              </a:rPr>
              <a:t>Simulating</a:t>
            </a:r>
            <a:r>
              <a:rPr lang="es-PA" sz="2000" dirty="0">
                <a:solidFill>
                  <a:srgbClr val="002060"/>
                </a:solidFill>
              </a:rPr>
              <a:t> </a:t>
            </a:r>
            <a:r>
              <a:rPr lang="es-PA" sz="2000" dirty="0" err="1">
                <a:solidFill>
                  <a:srgbClr val="002060"/>
                </a:solidFill>
              </a:rPr>
              <a:t>WAves</a:t>
            </a:r>
            <a:endParaRPr lang="es-PA" sz="2000" dirty="0">
              <a:solidFill>
                <a:srgbClr val="002060"/>
              </a:solidFill>
            </a:endParaRPr>
          </a:p>
          <a:p>
            <a:pPr algn="ctr"/>
            <a:r>
              <a:rPr lang="es-PA" sz="2000" dirty="0" err="1">
                <a:solidFill>
                  <a:srgbClr val="002060"/>
                </a:solidFill>
              </a:rPr>
              <a:t>Near</a:t>
            </a:r>
            <a:r>
              <a:rPr lang="es-PA" sz="2000" dirty="0">
                <a:solidFill>
                  <a:srgbClr val="002060"/>
                </a:solidFill>
              </a:rPr>
              <a:t>-shore</a:t>
            </a:r>
            <a:endParaRPr lang="es-PA" sz="2000" dirty="0">
              <a:solidFill>
                <a:srgbClr val="002060"/>
              </a:solidFill>
              <a:ea typeface="Cambria" panose="02040503050406030204" pitchFamily="18" charset="0"/>
            </a:endParaRPr>
          </a:p>
        </p:txBody>
      </p:sp>
      <p:cxnSp>
        <p:nvCxnSpPr>
          <p:cNvPr id="6" name="Conector recto de flecha 5">
            <a:extLst>
              <a:ext uri="{FF2B5EF4-FFF2-40B4-BE49-F238E27FC236}">
                <a16:creationId xmlns:a16="http://schemas.microsoft.com/office/drawing/2014/main" id="{632E6395-B3C4-4B3D-B268-6359956E7DE2}"/>
              </a:ext>
            </a:extLst>
          </p:cNvPr>
          <p:cNvCxnSpPr/>
          <p:nvPr/>
        </p:nvCxnSpPr>
        <p:spPr>
          <a:xfrm>
            <a:off x="3306848" y="3762183"/>
            <a:ext cx="0" cy="120335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B7177F89-436C-462D-9318-52878A9913B1}"/>
              </a:ext>
            </a:extLst>
          </p:cNvPr>
          <p:cNvCxnSpPr/>
          <p:nvPr/>
        </p:nvCxnSpPr>
        <p:spPr>
          <a:xfrm>
            <a:off x="9952296" y="3641009"/>
            <a:ext cx="0" cy="120335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84051136-96D3-4246-A710-6C3CD642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6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21C2A14-4F2D-43A9-8E57-BCF875DB1A2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71051" y="230218"/>
            <a:ext cx="1775636" cy="969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B9E99146-AC88-49CD-9E4B-82BEA27DAD05}"/>
              </a:ext>
            </a:extLst>
          </p:cNvPr>
          <p:cNvGraphicFramePr/>
          <p:nvPr>
            <p:extLst>
              <p:ext uri="{D42A27DB-BD31-4B8C-83A1-F6EECF244321}">
                <p14:modId xmlns:p14="http://schemas.microsoft.com/office/powerpoint/2010/main" val="2799272496"/>
              </p:ext>
            </p:extLst>
          </p:nvPr>
        </p:nvGraphicFramePr>
        <p:xfrm>
          <a:off x="0" y="330432"/>
          <a:ext cx="3091543" cy="1411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a:extLst>
              <a:ext uri="{FF2B5EF4-FFF2-40B4-BE49-F238E27FC236}">
                <a16:creationId xmlns:a16="http://schemas.microsoft.com/office/drawing/2014/main" id="{193D43E9-8327-4880-8F0E-C7184F89A9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0" y="22071"/>
            <a:ext cx="1778190" cy="698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4E4F1C2E-B415-4E5B-ACBC-9C77D00F9A86}"/>
              </a:ext>
            </a:extLst>
          </p:cNvPr>
          <p:cNvGraphicFramePr/>
          <p:nvPr>
            <p:extLst>
              <p:ext uri="{D42A27DB-BD31-4B8C-83A1-F6EECF244321}">
                <p14:modId xmlns:p14="http://schemas.microsoft.com/office/powerpoint/2010/main" val="1999774070"/>
              </p:ext>
            </p:extLst>
          </p:nvPr>
        </p:nvGraphicFramePr>
        <p:xfrm>
          <a:off x="2536024" y="1741714"/>
          <a:ext cx="9087741" cy="46083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8638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0FB96-DDFF-4C2D-AF6C-ECBB03707FD2}"/>
              </a:ext>
            </a:extLst>
          </p:cNvPr>
          <p:cNvSpPr>
            <a:spLocks noGrp="1"/>
          </p:cNvSpPr>
          <p:nvPr>
            <p:ph type="title"/>
          </p:nvPr>
        </p:nvSpPr>
        <p:spPr>
          <a:xfrm>
            <a:off x="46990" y="383458"/>
            <a:ext cx="10515600" cy="1325563"/>
          </a:xfrm>
        </p:spPr>
        <p:txBody>
          <a:bodyPr>
            <a:normAutofit/>
          </a:bodyPr>
          <a:lstStyle/>
          <a:p>
            <a:r>
              <a:rPr lang="es-PA" sz="4800" b="1" dirty="0">
                <a:solidFill>
                  <a:srgbClr val="002060"/>
                </a:solidFill>
              </a:rPr>
              <a:t>Participación de los Actores Claves</a:t>
            </a:r>
          </a:p>
        </p:txBody>
      </p:sp>
      <p:graphicFrame>
        <p:nvGraphicFramePr>
          <p:cNvPr id="6" name="Diagrama 5">
            <a:extLst>
              <a:ext uri="{FF2B5EF4-FFF2-40B4-BE49-F238E27FC236}">
                <a16:creationId xmlns:a16="http://schemas.microsoft.com/office/drawing/2014/main" id="{2FC71898-A3F2-4E1A-A9B1-249064821805}"/>
              </a:ext>
            </a:extLst>
          </p:cNvPr>
          <p:cNvGraphicFramePr/>
          <p:nvPr>
            <p:extLst>
              <p:ext uri="{D42A27DB-BD31-4B8C-83A1-F6EECF244321}">
                <p14:modId xmlns:p14="http://schemas.microsoft.com/office/powerpoint/2010/main" val="1968826950"/>
              </p:ext>
            </p:extLst>
          </p:nvPr>
        </p:nvGraphicFramePr>
        <p:xfrm>
          <a:off x="1629409" y="1325563"/>
          <a:ext cx="8933181" cy="604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descr="Qué nos Motiva a Trabajar en Equipo? - UCI">
            <a:extLst>
              <a:ext uri="{FF2B5EF4-FFF2-40B4-BE49-F238E27FC236}">
                <a16:creationId xmlns:a16="http://schemas.microsoft.com/office/drawing/2014/main" id="{336EB7FD-4C0F-4966-8775-09F1DB081B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6415" y="16883"/>
            <a:ext cx="3400031" cy="1586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54270C6-6000-423F-A7AD-E5188039D1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0" y="22071"/>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9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A1BE6EE-1289-4363-8F25-E751803B4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78190" cy="6980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7EDCD7B-5719-0ABE-FB02-D714FE2A64B2}"/>
              </a:ext>
            </a:extLst>
          </p:cNvPr>
          <p:cNvSpPr>
            <a:spLocks noGrp="1"/>
          </p:cNvSpPr>
          <p:nvPr>
            <p:ph type="title"/>
          </p:nvPr>
        </p:nvSpPr>
        <p:spPr>
          <a:xfrm>
            <a:off x="5356075" y="974627"/>
            <a:ext cx="6647881" cy="298657"/>
          </a:xfrm>
        </p:spPr>
        <p:txBody>
          <a:bodyPr>
            <a:noAutofit/>
          </a:bodyPr>
          <a:lstStyle/>
          <a:p>
            <a:pPr algn="ctr"/>
            <a:r>
              <a:rPr lang="es-419" sz="2000" b="1" dirty="0">
                <a:solidFill>
                  <a:schemeClr val="bg1"/>
                </a:solidFill>
                <a:latin typeface="Times New Roman"/>
                <a:cs typeface="Times New Roman"/>
              </a:rPr>
              <a:t>Ascenso del nivel del mar. Escenario SSP5-8.5</a:t>
            </a:r>
            <a:endParaRPr lang="es-ES" sz="2000" b="1" dirty="0">
              <a:solidFill>
                <a:schemeClr val="bg1"/>
              </a:solidFill>
              <a:latin typeface="Times New Roman"/>
              <a:cs typeface="Times New Roman"/>
            </a:endParaRPr>
          </a:p>
        </p:txBody>
      </p:sp>
      <p:sp>
        <p:nvSpPr>
          <p:cNvPr id="6" name="Título 1">
            <a:extLst>
              <a:ext uri="{FF2B5EF4-FFF2-40B4-BE49-F238E27FC236}">
                <a16:creationId xmlns:a16="http://schemas.microsoft.com/office/drawing/2014/main" id="{985F812A-BBD6-4EA2-8CA0-9D492292EA3C}"/>
              </a:ext>
            </a:extLst>
          </p:cNvPr>
          <p:cNvSpPr txBox="1">
            <a:spLocks/>
          </p:cNvSpPr>
          <p:nvPr/>
        </p:nvSpPr>
        <p:spPr>
          <a:xfrm>
            <a:off x="1245870" y="153109"/>
            <a:ext cx="11639550" cy="96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solidFill>
                  <a:srgbClr val="FF0000"/>
                </a:solidFill>
                <a:cs typeface="Calibri Light"/>
              </a:rPr>
              <a:t>El </a:t>
            </a:r>
            <a:r>
              <a:rPr lang="es-ES" sz="1800" b="1" i="1" u="sng" dirty="0">
                <a:solidFill>
                  <a:srgbClr val="FF0000"/>
                </a:solidFill>
                <a:cs typeface="Calibri Light"/>
              </a:rPr>
              <a:t>2.01 %</a:t>
            </a:r>
            <a:r>
              <a:rPr lang="es-ES" sz="1800" b="1" dirty="0">
                <a:solidFill>
                  <a:srgbClr val="FF0000"/>
                </a:solidFill>
                <a:cs typeface="Calibri Light"/>
              </a:rPr>
              <a:t> </a:t>
            </a:r>
            <a:r>
              <a:rPr lang="es-ES" sz="1800" b="1" dirty="0">
                <a:solidFill>
                  <a:srgbClr val="002060"/>
                </a:solidFill>
                <a:cs typeface="Calibri Light"/>
              </a:rPr>
              <a:t>de superficie total del país</a:t>
            </a:r>
            <a:br>
              <a:rPr lang="es-ES" sz="1800" b="1" dirty="0">
                <a:solidFill>
                  <a:srgbClr val="002060"/>
                </a:solidFill>
                <a:cs typeface="Calibri Light"/>
              </a:rPr>
            </a:br>
            <a:r>
              <a:rPr lang="es-ES" sz="1800" b="1" dirty="0">
                <a:solidFill>
                  <a:srgbClr val="002060"/>
                </a:solidFill>
                <a:cs typeface="Calibri Light"/>
              </a:rPr>
              <a:t>tiene la posibilidad de presentar inundación costera </a:t>
            </a:r>
          </a:p>
          <a:p>
            <a:pPr algn="ctr"/>
            <a:r>
              <a:rPr lang="es-ES" sz="1800" b="1" dirty="0">
                <a:solidFill>
                  <a:srgbClr val="002060"/>
                </a:solidFill>
                <a:cs typeface="Calibri Light"/>
              </a:rPr>
              <a:t>Escenario SSP 5-8.5, Confianza Baja, Percentil del 50 % </a:t>
            </a:r>
          </a:p>
          <a:p>
            <a:pPr algn="ctr"/>
            <a:endParaRPr lang="es-ES" sz="1600" b="1" dirty="0">
              <a:solidFill>
                <a:srgbClr val="002060"/>
              </a:solidFill>
            </a:endParaRPr>
          </a:p>
        </p:txBody>
      </p:sp>
      <p:sp>
        <p:nvSpPr>
          <p:cNvPr id="7" name="Título 1">
            <a:extLst>
              <a:ext uri="{FF2B5EF4-FFF2-40B4-BE49-F238E27FC236}">
                <a16:creationId xmlns:a16="http://schemas.microsoft.com/office/drawing/2014/main" id="{1915792C-DA96-4071-9231-2AE7C9ED9149}"/>
              </a:ext>
            </a:extLst>
          </p:cNvPr>
          <p:cNvSpPr txBox="1">
            <a:spLocks/>
          </p:cNvSpPr>
          <p:nvPr/>
        </p:nvSpPr>
        <p:spPr>
          <a:xfrm>
            <a:off x="6800850" y="1365145"/>
            <a:ext cx="4536800" cy="120029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1400" b="1" dirty="0">
              <a:solidFill>
                <a:srgbClr val="002060"/>
              </a:solidFill>
              <a:cs typeface="Calibri Light"/>
            </a:endParaRPr>
          </a:p>
        </p:txBody>
      </p:sp>
      <p:pic>
        <p:nvPicPr>
          <p:cNvPr id="5" name="Imagen 4">
            <a:extLst>
              <a:ext uri="{FF2B5EF4-FFF2-40B4-BE49-F238E27FC236}">
                <a16:creationId xmlns:a16="http://schemas.microsoft.com/office/drawing/2014/main" id="{31DB8A36-5A90-490F-8BCD-BBC00DD3F96A}"/>
              </a:ext>
            </a:extLst>
          </p:cNvPr>
          <p:cNvPicPr>
            <a:picLocks noChangeAspect="1"/>
          </p:cNvPicPr>
          <p:nvPr/>
        </p:nvPicPr>
        <p:blipFill rotWithShape="1">
          <a:blip r:embed="rId4">
            <a:extLst>
              <a:ext uri="{28A0092B-C50C-407E-A947-70E740481C1C}">
                <a14:useLocalDpi xmlns:a14="http://schemas.microsoft.com/office/drawing/2010/main" val="0"/>
              </a:ext>
            </a:extLst>
          </a:blip>
          <a:srcRect l="4020" t="5611" r="2995" b="35454"/>
          <a:stretch/>
        </p:blipFill>
        <p:spPr>
          <a:xfrm>
            <a:off x="0" y="851128"/>
            <a:ext cx="12192000" cy="5583961"/>
          </a:xfrm>
          <a:prstGeom prst="rect">
            <a:avLst/>
          </a:prstGeom>
        </p:spPr>
      </p:pic>
    </p:spTree>
    <p:extLst>
      <p:ext uri="{BB962C8B-B14F-4D97-AF65-F5344CB8AC3E}">
        <p14:creationId xmlns:p14="http://schemas.microsoft.com/office/powerpoint/2010/main" val="43259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620B4D4-837A-4330-96AB-54EE37DCDE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430"/>
          <a:stretch/>
        </p:blipFill>
        <p:spPr bwMode="auto">
          <a:xfrm>
            <a:off x="796462" y="1497330"/>
            <a:ext cx="11395538" cy="490813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8CF95F-B4F4-466F-8B07-EFAB5B376C52}"/>
              </a:ext>
            </a:extLst>
          </p:cNvPr>
          <p:cNvSpPr txBox="1"/>
          <p:nvPr/>
        </p:nvSpPr>
        <p:spPr>
          <a:xfrm>
            <a:off x="133522" y="6170414"/>
            <a:ext cx="7616018" cy="338554"/>
          </a:xfrm>
          <a:prstGeom prst="rect">
            <a:avLst/>
          </a:prstGeom>
          <a:noFill/>
        </p:spPr>
        <p:txBody>
          <a:bodyPr wrap="square" rtlCol="0">
            <a:spAutoFit/>
          </a:bodyPr>
          <a:lstStyle/>
          <a:p>
            <a:r>
              <a:rPr lang="es-MX" sz="1600" dirty="0"/>
              <a:t>Fuente: Dirección de Información Ambiental del Ministerio de Ambiente</a:t>
            </a:r>
            <a:endParaRPr lang="es-PA" sz="1600" dirty="0"/>
          </a:p>
        </p:txBody>
      </p:sp>
      <p:sp>
        <p:nvSpPr>
          <p:cNvPr id="7" name="Título 1">
            <a:extLst>
              <a:ext uri="{FF2B5EF4-FFF2-40B4-BE49-F238E27FC236}">
                <a16:creationId xmlns:a16="http://schemas.microsoft.com/office/drawing/2014/main" id="{EAA7CC65-1D98-4FAA-99AD-9558F5E756B0}"/>
              </a:ext>
            </a:extLst>
          </p:cNvPr>
          <p:cNvSpPr>
            <a:spLocks noGrp="1"/>
          </p:cNvSpPr>
          <p:nvPr>
            <p:ph type="title"/>
          </p:nvPr>
        </p:nvSpPr>
        <p:spPr>
          <a:xfrm>
            <a:off x="2113280" y="349032"/>
            <a:ext cx="7965440" cy="1325563"/>
          </a:xfrm>
        </p:spPr>
        <p:txBody>
          <a:bodyPr>
            <a:normAutofit/>
          </a:bodyPr>
          <a:lstStyle/>
          <a:p>
            <a:pPr algn="ctr"/>
            <a:r>
              <a:rPr lang="es-PA" sz="3200" b="1" dirty="0">
                <a:solidFill>
                  <a:srgbClr val="002060"/>
                </a:solidFill>
              </a:rPr>
              <a:t>Número de distritos posiblemente afectados según provincia y comarcas</a:t>
            </a:r>
          </a:p>
        </p:txBody>
      </p:sp>
    </p:spTree>
    <p:extLst>
      <p:ext uri="{BB962C8B-B14F-4D97-AF65-F5344CB8AC3E}">
        <p14:creationId xmlns:p14="http://schemas.microsoft.com/office/powerpoint/2010/main" val="297854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D318D-D8C1-4597-B0FC-B2D6BFD152E9}"/>
              </a:ext>
            </a:extLst>
          </p:cNvPr>
          <p:cNvSpPr>
            <a:spLocks noGrp="1"/>
          </p:cNvSpPr>
          <p:nvPr>
            <p:ph type="title"/>
          </p:nvPr>
        </p:nvSpPr>
        <p:spPr>
          <a:xfrm>
            <a:off x="115421" y="1934453"/>
            <a:ext cx="6926389" cy="2759915"/>
          </a:xfrm>
        </p:spPr>
        <p:txBody>
          <a:bodyPr>
            <a:noAutofit/>
          </a:bodyPr>
          <a:lstStyle/>
          <a:p>
            <a:pPr algn="ctr"/>
            <a:r>
              <a:rPr lang="es-PA" sz="4000" b="1" dirty="0">
                <a:solidFill>
                  <a:srgbClr val="002060"/>
                </a:solidFill>
                <a:latin typeface="Calibri"/>
                <a:cs typeface="Calibri"/>
              </a:rPr>
              <a:t>Provincias: afectaciones por el ascenso del nivel del mar. </a:t>
            </a:r>
            <a:r>
              <a:rPr lang="es-PA" sz="4000" b="1" dirty="0">
                <a:latin typeface="Calibri"/>
              </a:rPr>
              <a:t/>
            </a:r>
            <a:br>
              <a:rPr lang="es-PA" sz="4000" b="1" dirty="0">
                <a:latin typeface="Calibri"/>
              </a:rPr>
            </a:br>
            <a:r>
              <a:rPr lang="es-PA" sz="4000" b="1" i="1" dirty="0">
                <a:solidFill>
                  <a:srgbClr val="C00000"/>
                </a:solidFill>
                <a:latin typeface="Calibri"/>
                <a:cs typeface="Calibri"/>
              </a:rPr>
              <a:t>Escenario 2050</a:t>
            </a:r>
          </a:p>
        </p:txBody>
      </p:sp>
      <p:pic>
        <p:nvPicPr>
          <p:cNvPr id="5" name="Picture 2">
            <a:extLst>
              <a:ext uri="{FF2B5EF4-FFF2-40B4-BE49-F238E27FC236}">
                <a16:creationId xmlns:a16="http://schemas.microsoft.com/office/drawing/2014/main" id="{C906FBEB-9ADD-4572-AB2A-BB6C529FE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5" y="0"/>
            <a:ext cx="1778190" cy="69801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90C91AE4-CC8E-4D31-9A7B-5F5470819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330" y="2286000"/>
            <a:ext cx="4979670" cy="4805273"/>
          </a:xfrm>
          <a:prstGeom prst="rect">
            <a:avLst/>
          </a:prstGeom>
        </p:spPr>
      </p:pic>
    </p:spTree>
    <p:extLst>
      <p:ext uri="{BB962C8B-B14F-4D97-AF65-F5344CB8AC3E}">
        <p14:creationId xmlns:p14="http://schemas.microsoft.com/office/powerpoint/2010/main" val="88482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2B6DA1DA-A7CF-4B24-9CBE-888B6F388F9B}"/>
              </a:ext>
            </a:extLst>
          </p:cNvPr>
          <p:cNvSpPr/>
          <p:nvPr/>
        </p:nvSpPr>
        <p:spPr>
          <a:xfrm>
            <a:off x="5150841" y="4371068"/>
            <a:ext cx="4762363" cy="2177508"/>
          </a:xfrm>
          <a:prstGeom prst="ellipse">
            <a:avLst/>
          </a:prstGeom>
          <a:noFill/>
          <a:ln w="57150">
            <a:solidFill>
              <a:srgbClr val="46BB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 name="Subtítulo 2">
            <a:extLst>
              <a:ext uri="{FF2B5EF4-FFF2-40B4-BE49-F238E27FC236}">
                <a16:creationId xmlns:a16="http://schemas.microsoft.com/office/drawing/2014/main" id="{0C2457F9-A996-4441-B459-FDD40CAFE328}"/>
              </a:ext>
            </a:extLst>
          </p:cNvPr>
          <p:cNvSpPr>
            <a:spLocks noGrp="1"/>
          </p:cNvSpPr>
          <p:nvPr>
            <p:ph type="subTitle" idx="1"/>
          </p:nvPr>
        </p:nvSpPr>
        <p:spPr>
          <a:xfrm>
            <a:off x="398074" y="1384350"/>
            <a:ext cx="5514891" cy="2540401"/>
          </a:xfrm>
        </p:spPr>
        <p:txBody>
          <a:bodyPr>
            <a:noAutofit/>
          </a:bodyPr>
          <a:lstStyle/>
          <a:p>
            <a:pPr algn="just"/>
            <a:r>
              <a:rPr lang="es-MX" sz="2000" b="1" dirty="0">
                <a:solidFill>
                  <a:srgbClr val="0D3E66"/>
                </a:solidFill>
                <a:latin typeface="Avenir Next LT Pro"/>
                <a:cs typeface="Arial"/>
              </a:rPr>
              <a:t>Nuestro objetivo es contribuir con información científica actualizada  para la toma de decisiones, que permitan identificar las medidas de adaptación al cambio climático más apropiadas y considerar las condiciones de un clima futuro para la planificación del desarrollo sostenible y resiliente ante el cambio climático.</a:t>
            </a:r>
          </a:p>
          <a:p>
            <a:pPr algn="just"/>
            <a:endParaRPr lang="es-PA" sz="2000" b="1" dirty="0">
              <a:solidFill>
                <a:srgbClr val="0D3E66"/>
              </a:solidFill>
              <a:latin typeface="Avenir Next LT Pro" panose="020B0504020202020204" pitchFamily="34" charset="0"/>
              <a:cs typeface="Arial" panose="020B0604020202020204" pitchFamily="34" charset="0"/>
            </a:endParaRPr>
          </a:p>
        </p:txBody>
      </p:sp>
      <p:pic>
        <p:nvPicPr>
          <p:cNvPr id="1028" name="Picture 4" descr="✓ Imagen de Concepto ambiental de calentamiento global. Ilustración de  diseño gráfico plano vectorial Fotografía de Stock">
            <a:extLst>
              <a:ext uri="{FF2B5EF4-FFF2-40B4-BE49-F238E27FC236}">
                <a16:creationId xmlns:a16="http://schemas.microsoft.com/office/drawing/2014/main" id="{0DD7043E-F31F-4B18-95C8-36D7B07EDA9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470" b="89773" l="6863" r="80719">
                        <a14:foregroundMark x1="76307" y1="11553" x2="76307" y2="11553"/>
                        <a14:foregroundMark x1="80229" y1="12879" x2="80229" y2="12879"/>
                        <a14:foregroundMark x1="48529" y1="18939" x2="48039" y2="10795"/>
                        <a14:foregroundMark x1="51961" y1="17235" x2="50980" y2="10227"/>
                        <a14:foregroundMark x1="54902" y1="17992" x2="54248" y2="9470"/>
                        <a14:foregroundMark x1="14743" y1="73354" x2="14785" y2="74350"/>
                        <a14:foregroundMark x1="14451" y1="66477" x2="14466" y2="66824"/>
                        <a14:foregroundMark x1="14379" y1="64773" x2="14411" y2="65530"/>
                        <a14:foregroundMark x1="80556" y1="59848" x2="79902" y2="75189"/>
                        <a14:foregroundMark x1="79085" y1="67614" x2="76144" y2="76136"/>
                        <a14:foregroundMark x1="76144" y1="76136" x2="76144" y2="76705"/>
                        <a14:foregroundMark x1="78268" y1="65530" x2="80719" y2="58712"/>
                        <a14:foregroundMark x1="80719" y1="58712" x2="80719" y2="58523"/>
                        <a14:foregroundMark x1="71732" y1="52652" x2="72059" y2="68371"/>
                        <a14:foregroundMark x1="72876" y1="51705" x2="72876" y2="73864"/>
                        <a14:foregroundMark x1="73366" y1="52083" x2="73366" y2="56439"/>
                        <a14:foregroundMark x1="73856" y1="73295" x2="74020" y2="73864"/>
                        <a14:foregroundMark x1="79575" y1="56439" x2="79739" y2="57576"/>
                        <a14:foregroundMark x1="29575" y1="60795" x2="29575" y2="68750"/>
                        <a14:foregroundMark x1="53758" y1="19886" x2="56373" y2="27652"/>
                        <a14:foregroundMark x1="56373" y1="27652" x2="56046" y2="28220"/>
                        <a14:foregroundMark x1="47876" y1="19508" x2="47876" y2="28409"/>
                        <a14:foregroundMark x1="51634" y1="19318" x2="52941" y2="27273"/>
                        <a14:foregroundMark x1="50980" y1="22727" x2="51961" y2="27841"/>
                        <a14:foregroundMark x1="74346" y1="59280" x2="73693" y2="67045"/>
                        <a14:foregroundMark x1="73693" y1="67045" x2="75327" y2="74053"/>
                        <a14:foregroundMark x1="75327" y1="74053" x2="75000" y2="74811"/>
                        <a14:foregroundMark x1="74837" y1="60606" x2="78922" y2="61932"/>
                        <a14:foregroundMark x1="80229" y1="89773" x2="68627" y2="89773"/>
                        <a14:backgroundMark x1="50327" y1="16667" x2="49346" y2="12500"/>
                        <a14:backgroundMark x1="53268" y1="15720" x2="52451" y2="10985"/>
                        <a14:backgroundMark x1="18954" y1="24621" x2="15523" y2="22727"/>
                        <a14:backgroundMark x1="24673" y1="26894" x2="14542" y2="21212"/>
                        <a14:backgroundMark x1="14542" y1="21212" x2="14542" y2="21212"/>
                        <a14:backgroundMark x1="16667" y1="24242" x2="6699" y2="24242"/>
                        <a14:backgroundMark x1="7353" y1="25947" x2="3268" y2="25568"/>
                        <a14:backgroundMark x1="7026" y1="25000" x2="2941" y2="24432"/>
                        <a14:backgroundMark x1="18137" y1="78030" x2="9804" y2="76894"/>
                        <a14:backgroundMark x1="14706" y1="73485" x2="15196" y2="64773"/>
                        <a14:backgroundMark x1="14379" y1="67045" x2="17484" y2="64394"/>
                        <a14:backgroundMark x1="17320" y1="69129" x2="17157" y2="69129"/>
                        <a14:backgroundMark x1="14216" y1="65530" x2="14216" y2="66477"/>
                        <a14:backgroundMark x1="48366" y1="19318" x2="48370" y2="19508"/>
                      </a14:backgroundRemoval>
                    </a14:imgEffect>
                    <a14:imgEffect>
                      <a14:sharpenSoften amount="50000"/>
                    </a14:imgEffect>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3101" r="18797"/>
          <a:stretch/>
        </p:blipFill>
        <p:spPr bwMode="auto">
          <a:xfrm>
            <a:off x="5912965" y="-391697"/>
            <a:ext cx="6233082" cy="6885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ustración de Mapa De Panamá y más Vectores Libres de Derechos de Ciudad  de Panamá - Panamá - Ciudad de Panamá - Panamá, Mapa, Panamá - iStock">
            <a:extLst>
              <a:ext uri="{FF2B5EF4-FFF2-40B4-BE49-F238E27FC236}">
                <a16:creationId xmlns:a16="http://schemas.microsoft.com/office/drawing/2014/main" id="{45466179-3391-440B-AB50-BD0E0C8EDAB2}"/>
              </a:ext>
            </a:extLst>
          </p:cNvPr>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ackgroundRemoval t="7500" b="94286" l="3415" r="97886">
                        <a14:foregroundMark x1="14797" y1="27143" x2="8130" y2="13214"/>
                        <a14:foregroundMark x1="8130" y1="13214" x2="4390" y2="19643"/>
                        <a14:foregroundMark x1="8455" y1="39286" x2="3577" y2="55000"/>
                        <a14:foregroundMark x1="3577" y1="55000" x2="3577" y2="55000"/>
                        <a14:foregroundMark x1="59187" y1="7500" x2="62764" y2="14286"/>
                        <a14:foregroundMark x1="91382" y1="45000" x2="94309" y2="58571"/>
                        <a14:foregroundMark x1="96423" y1="65357" x2="97886" y2="66786"/>
                        <a14:foregroundMark x1="44715" y1="92143" x2="37724" y2="94286"/>
                        <a14:foregroundMark x1="21301" y1="82500" x2="23415" y2="86786"/>
                        <a14:foregroundMark x1="97886" y1="83214" x2="97886" y2="83214"/>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794678" y="4600567"/>
            <a:ext cx="3895449" cy="177353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2A82CAC7-5DBB-4FF4-923E-CB287EDBB584}"/>
              </a:ext>
            </a:extLst>
          </p:cNvPr>
          <p:cNvCxnSpPr>
            <a:cxnSpLocks/>
          </p:cNvCxnSpPr>
          <p:nvPr/>
        </p:nvCxnSpPr>
        <p:spPr>
          <a:xfrm flipH="1" flipV="1">
            <a:off x="9571839" y="2159082"/>
            <a:ext cx="341365" cy="3159538"/>
          </a:xfrm>
          <a:prstGeom prst="line">
            <a:avLst/>
          </a:prstGeom>
          <a:ln w="38100">
            <a:solidFill>
              <a:srgbClr val="46BB93"/>
            </a:solidFill>
          </a:ln>
        </p:spPr>
        <p:style>
          <a:lnRef idx="3">
            <a:schemeClr val="accent6"/>
          </a:lnRef>
          <a:fillRef idx="0">
            <a:schemeClr val="accent6"/>
          </a:fillRef>
          <a:effectRef idx="2">
            <a:schemeClr val="accent6"/>
          </a:effectRef>
          <a:fontRef idx="minor">
            <a:schemeClr val="tx1"/>
          </a:fontRef>
        </p:style>
      </p:cxnSp>
      <p:cxnSp>
        <p:nvCxnSpPr>
          <p:cNvPr id="6" name="Conector recto 5">
            <a:extLst>
              <a:ext uri="{FF2B5EF4-FFF2-40B4-BE49-F238E27FC236}">
                <a16:creationId xmlns:a16="http://schemas.microsoft.com/office/drawing/2014/main" id="{B15D82A1-BA48-48BB-BA74-5329DFF80877}"/>
              </a:ext>
            </a:extLst>
          </p:cNvPr>
          <p:cNvCxnSpPr>
            <a:cxnSpLocks/>
          </p:cNvCxnSpPr>
          <p:nvPr/>
        </p:nvCxnSpPr>
        <p:spPr>
          <a:xfrm flipV="1">
            <a:off x="5571601" y="2159082"/>
            <a:ext cx="3870049" cy="2672977"/>
          </a:xfrm>
          <a:prstGeom prst="line">
            <a:avLst/>
          </a:prstGeom>
          <a:ln w="38100">
            <a:solidFill>
              <a:srgbClr val="46BB9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60825314"/>
      </p:ext>
    </p:extLst>
  </p:cSld>
  <p:clrMapOvr>
    <a:masterClrMapping/>
  </p:clrMapOvr>
  <mc:AlternateContent xmlns:mc="http://schemas.openxmlformats.org/markup-compatibility/2006" xmlns:p14="http://schemas.microsoft.com/office/powerpoint/2010/main">
    <mc:Choice Requires="p14">
      <p:transition spd="slow" p14:dur="2000" advTm="4363"/>
    </mc:Choice>
    <mc:Fallback xmlns="">
      <p:transition spd="slow" advTm="43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0DC6F8-E2FC-4B80-850A-814853D7971A}"/>
              </a:ext>
            </a:extLst>
          </p:cNvPr>
          <p:cNvSpPr txBox="1"/>
          <p:nvPr/>
        </p:nvSpPr>
        <p:spPr>
          <a:xfrm>
            <a:off x="4675104" y="391180"/>
            <a:ext cx="4388886" cy="523220"/>
          </a:xfrm>
          <a:prstGeom prst="rect">
            <a:avLst/>
          </a:prstGeom>
          <a:noFill/>
        </p:spPr>
        <p:txBody>
          <a:bodyPr wrap="square" rtlCol="0">
            <a:spAutoFit/>
          </a:bodyPr>
          <a:lstStyle/>
          <a:p>
            <a:pPr algn="ctr"/>
            <a:r>
              <a:rPr lang="es-PA" sz="2800" b="1" dirty="0">
                <a:solidFill>
                  <a:srgbClr val="002060"/>
                </a:solidFill>
              </a:rPr>
              <a:t>Bocas del Toro</a:t>
            </a:r>
          </a:p>
        </p:txBody>
      </p:sp>
      <p:pic>
        <p:nvPicPr>
          <p:cNvPr id="5" name="Imagen 4">
            <a:extLst>
              <a:ext uri="{FF2B5EF4-FFF2-40B4-BE49-F238E27FC236}">
                <a16:creationId xmlns:a16="http://schemas.microsoft.com/office/drawing/2014/main" id="{AED0AED5-861D-4359-A0C9-67F27AE65D9F}"/>
              </a:ext>
            </a:extLst>
          </p:cNvPr>
          <p:cNvPicPr>
            <a:picLocks noChangeAspect="1"/>
          </p:cNvPicPr>
          <p:nvPr/>
        </p:nvPicPr>
        <p:blipFill rotWithShape="1">
          <a:blip r:embed="rId3">
            <a:extLst>
              <a:ext uri="{28A0092B-C50C-407E-A947-70E740481C1C}">
                <a14:useLocalDpi xmlns:a14="http://schemas.microsoft.com/office/drawing/2010/main" val="0"/>
              </a:ext>
            </a:extLst>
          </a:blip>
          <a:srcRect l="6041" t="11417" r="61119" b="60833"/>
          <a:stretch/>
        </p:blipFill>
        <p:spPr>
          <a:xfrm>
            <a:off x="0" y="914400"/>
            <a:ext cx="12192000" cy="5497830"/>
          </a:xfrm>
          <a:prstGeom prst="rect">
            <a:avLst/>
          </a:prstGeom>
        </p:spPr>
      </p:pic>
      <p:sp>
        <p:nvSpPr>
          <p:cNvPr id="4" name="CuadroTexto 3">
            <a:extLst>
              <a:ext uri="{FF2B5EF4-FFF2-40B4-BE49-F238E27FC236}">
                <a16:creationId xmlns:a16="http://schemas.microsoft.com/office/drawing/2014/main" id="{989AF292-D4BF-402B-9244-85FF1A039CE4}"/>
              </a:ext>
            </a:extLst>
          </p:cNvPr>
          <p:cNvSpPr txBox="1"/>
          <p:nvPr/>
        </p:nvSpPr>
        <p:spPr>
          <a:xfrm>
            <a:off x="8292465" y="122604"/>
            <a:ext cx="3642360" cy="646331"/>
          </a:xfrm>
          <a:prstGeom prst="rect">
            <a:avLst/>
          </a:prstGeom>
          <a:noFill/>
        </p:spPr>
        <p:txBody>
          <a:bodyPr wrap="square" rtlCol="0">
            <a:spAutoFit/>
          </a:bodyPr>
          <a:lstStyle/>
          <a:p>
            <a:pPr algn="ctr"/>
            <a:r>
              <a:rPr lang="es-ES" b="1" i="1" dirty="0">
                <a:solidFill>
                  <a:srgbClr val="FF0000"/>
                </a:solidFill>
              </a:rPr>
              <a:t>6.18 %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356078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2C3ED1-69B2-479D-97D6-F2A2B3A35F1B}"/>
              </a:ext>
            </a:extLst>
          </p:cNvPr>
          <p:cNvSpPr txBox="1"/>
          <p:nvPr/>
        </p:nvSpPr>
        <p:spPr>
          <a:xfrm>
            <a:off x="4937761" y="-33516"/>
            <a:ext cx="2480310" cy="707886"/>
          </a:xfrm>
          <a:prstGeom prst="rect">
            <a:avLst/>
          </a:prstGeom>
          <a:noFill/>
        </p:spPr>
        <p:txBody>
          <a:bodyPr wrap="square" rtlCol="0">
            <a:spAutoFit/>
          </a:bodyPr>
          <a:lstStyle/>
          <a:p>
            <a:pPr algn="ctr"/>
            <a:r>
              <a:rPr lang="es-PA" sz="4000" b="1" dirty="0">
                <a:solidFill>
                  <a:srgbClr val="002060"/>
                </a:solidFill>
              </a:rPr>
              <a:t>Chiriquí</a:t>
            </a:r>
          </a:p>
        </p:txBody>
      </p:sp>
      <p:pic>
        <p:nvPicPr>
          <p:cNvPr id="5" name="Imagen 4">
            <a:extLst>
              <a:ext uri="{FF2B5EF4-FFF2-40B4-BE49-F238E27FC236}">
                <a16:creationId xmlns:a16="http://schemas.microsoft.com/office/drawing/2014/main" id="{76E5A3A6-5C00-4357-BA2A-AEA7DA96E51D}"/>
              </a:ext>
            </a:extLst>
          </p:cNvPr>
          <p:cNvPicPr>
            <a:picLocks noChangeAspect="1"/>
          </p:cNvPicPr>
          <p:nvPr/>
        </p:nvPicPr>
        <p:blipFill rotWithShape="1">
          <a:blip r:embed="rId3">
            <a:extLst>
              <a:ext uri="{28A0092B-C50C-407E-A947-70E740481C1C}">
                <a14:useLocalDpi xmlns:a14="http://schemas.microsoft.com/office/drawing/2010/main" val="0"/>
              </a:ext>
            </a:extLst>
          </a:blip>
          <a:srcRect l="3851" t="29667" r="66528" b="35500"/>
          <a:stretch/>
        </p:blipFill>
        <p:spPr>
          <a:xfrm>
            <a:off x="0" y="674370"/>
            <a:ext cx="12192001" cy="5760720"/>
          </a:xfrm>
          <a:prstGeom prst="rect">
            <a:avLst/>
          </a:prstGeom>
        </p:spPr>
      </p:pic>
      <p:sp>
        <p:nvSpPr>
          <p:cNvPr id="2" name="CuadroTexto 1">
            <a:extLst>
              <a:ext uri="{FF2B5EF4-FFF2-40B4-BE49-F238E27FC236}">
                <a16:creationId xmlns:a16="http://schemas.microsoft.com/office/drawing/2014/main" id="{BF9E4B00-89AC-475A-9A7E-809D6818EF3A}"/>
              </a:ext>
            </a:extLst>
          </p:cNvPr>
          <p:cNvSpPr txBox="1"/>
          <p:nvPr/>
        </p:nvSpPr>
        <p:spPr>
          <a:xfrm>
            <a:off x="7909560" y="99744"/>
            <a:ext cx="4156710" cy="646331"/>
          </a:xfrm>
          <a:prstGeom prst="rect">
            <a:avLst/>
          </a:prstGeom>
          <a:noFill/>
        </p:spPr>
        <p:txBody>
          <a:bodyPr wrap="square" rtlCol="0">
            <a:spAutoFit/>
          </a:bodyPr>
          <a:lstStyle/>
          <a:p>
            <a:pPr algn="ctr"/>
            <a:r>
              <a:rPr lang="es-ES" b="1" i="1" dirty="0">
                <a:solidFill>
                  <a:srgbClr val="FF0000"/>
                </a:solidFill>
              </a:rPr>
              <a:t>3.89 %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94245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C61593-1FC4-4788-8D35-D26C63279EAF}"/>
              </a:ext>
            </a:extLst>
          </p:cNvPr>
          <p:cNvSpPr txBox="1"/>
          <p:nvPr/>
        </p:nvSpPr>
        <p:spPr>
          <a:xfrm>
            <a:off x="161109" y="2890391"/>
            <a:ext cx="3039291" cy="1077218"/>
          </a:xfrm>
          <a:prstGeom prst="rect">
            <a:avLst/>
          </a:prstGeom>
          <a:noFill/>
        </p:spPr>
        <p:txBody>
          <a:bodyPr wrap="square" rtlCol="0">
            <a:spAutoFit/>
          </a:bodyPr>
          <a:lstStyle/>
          <a:p>
            <a:pPr algn="ctr"/>
            <a:r>
              <a:rPr lang="es-PA" sz="3200" b="1" dirty="0">
                <a:solidFill>
                  <a:srgbClr val="002060"/>
                </a:solidFill>
              </a:rPr>
              <a:t>Comarca Ngäbe Buglé</a:t>
            </a:r>
          </a:p>
        </p:txBody>
      </p:sp>
      <p:pic>
        <p:nvPicPr>
          <p:cNvPr id="5" name="Imagen 4">
            <a:extLst>
              <a:ext uri="{FF2B5EF4-FFF2-40B4-BE49-F238E27FC236}">
                <a16:creationId xmlns:a16="http://schemas.microsoft.com/office/drawing/2014/main" id="{57C7E1A7-EF7F-49F3-B256-3DEDDDFCA0D1}"/>
              </a:ext>
            </a:extLst>
          </p:cNvPr>
          <p:cNvPicPr>
            <a:picLocks noChangeAspect="1"/>
          </p:cNvPicPr>
          <p:nvPr/>
        </p:nvPicPr>
        <p:blipFill rotWithShape="1">
          <a:blip r:embed="rId3">
            <a:extLst>
              <a:ext uri="{28A0092B-C50C-407E-A947-70E740481C1C}">
                <a14:useLocalDpi xmlns:a14="http://schemas.microsoft.com/office/drawing/2010/main" val="0"/>
              </a:ext>
            </a:extLst>
          </a:blip>
          <a:srcRect l="14669" t="5665" r="50000" b="51333"/>
          <a:stretch/>
        </p:blipFill>
        <p:spPr>
          <a:xfrm>
            <a:off x="3200399" y="-1"/>
            <a:ext cx="8991601" cy="6412231"/>
          </a:xfrm>
          <a:prstGeom prst="rect">
            <a:avLst/>
          </a:prstGeom>
        </p:spPr>
      </p:pic>
      <p:sp>
        <p:nvSpPr>
          <p:cNvPr id="2" name="CuadroTexto 1">
            <a:extLst>
              <a:ext uri="{FF2B5EF4-FFF2-40B4-BE49-F238E27FC236}">
                <a16:creationId xmlns:a16="http://schemas.microsoft.com/office/drawing/2014/main" id="{44ECFC55-5541-4040-B1F4-C1ACB2A00B75}"/>
              </a:ext>
            </a:extLst>
          </p:cNvPr>
          <p:cNvSpPr txBox="1"/>
          <p:nvPr/>
        </p:nvSpPr>
        <p:spPr>
          <a:xfrm>
            <a:off x="263978" y="4457700"/>
            <a:ext cx="2833551" cy="923330"/>
          </a:xfrm>
          <a:prstGeom prst="rect">
            <a:avLst/>
          </a:prstGeom>
          <a:noFill/>
        </p:spPr>
        <p:txBody>
          <a:bodyPr wrap="square" rtlCol="0">
            <a:spAutoFit/>
          </a:bodyPr>
          <a:lstStyle/>
          <a:p>
            <a:pPr algn="ctr"/>
            <a:r>
              <a:rPr lang="es-ES" b="1" i="1" dirty="0">
                <a:solidFill>
                  <a:srgbClr val="FF0000"/>
                </a:solidFill>
              </a:rPr>
              <a:t>1.62 %</a:t>
            </a:r>
            <a:r>
              <a:rPr lang="es-ES" dirty="0">
                <a:solidFill>
                  <a:srgbClr val="FF0000"/>
                </a:solidFill>
              </a:rPr>
              <a:t> </a:t>
            </a:r>
            <a:r>
              <a:rPr lang="es-ES" dirty="0"/>
              <a:t>de la provincia  puede presentar </a:t>
            </a:r>
          </a:p>
          <a:p>
            <a:pPr algn="ctr"/>
            <a:r>
              <a:rPr lang="es-ES" dirty="0"/>
              <a:t>inundación costera</a:t>
            </a:r>
            <a:endParaRPr lang="es-PA" dirty="0"/>
          </a:p>
        </p:txBody>
      </p:sp>
    </p:spTree>
    <p:extLst>
      <p:ext uri="{BB962C8B-B14F-4D97-AF65-F5344CB8AC3E}">
        <p14:creationId xmlns:p14="http://schemas.microsoft.com/office/powerpoint/2010/main" val="91067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2D177A-E235-4A49-9114-85779034302A}"/>
              </a:ext>
            </a:extLst>
          </p:cNvPr>
          <p:cNvSpPr txBox="1"/>
          <p:nvPr/>
        </p:nvSpPr>
        <p:spPr>
          <a:xfrm>
            <a:off x="133350" y="2869317"/>
            <a:ext cx="2480310" cy="707886"/>
          </a:xfrm>
          <a:prstGeom prst="rect">
            <a:avLst/>
          </a:prstGeom>
          <a:noFill/>
        </p:spPr>
        <p:txBody>
          <a:bodyPr wrap="square" rtlCol="0">
            <a:spAutoFit/>
          </a:bodyPr>
          <a:lstStyle/>
          <a:p>
            <a:pPr algn="ctr"/>
            <a:r>
              <a:rPr lang="es-PA" sz="4000" b="1" dirty="0">
                <a:solidFill>
                  <a:srgbClr val="002060"/>
                </a:solidFill>
              </a:rPr>
              <a:t>Veraguas</a:t>
            </a:r>
          </a:p>
        </p:txBody>
      </p:sp>
      <p:pic>
        <p:nvPicPr>
          <p:cNvPr id="5" name="Imagen 4">
            <a:extLst>
              <a:ext uri="{FF2B5EF4-FFF2-40B4-BE49-F238E27FC236}">
                <a16:creationId xmlns:a16="http://schemas.microsoft.com/office/drawing/2014/main" id="{6449DB6B-B43B-433F-BA67-7945FCA630CE}"/>
              </a:ext>
            </a:extLst>
          </p:cNvPr>
          <p:cNvPicPr>
            <a:picLocks noChangeAspect="1"/>
          </p:cNvPicPr>
          <p:nvPr/>
        </p:nvPicPr>
        <p:blipFill rotWithShape="1">
          <a:blip r:embed="rId3">
            <a:extLst>
              <a:ext uri="{28A0092B-C50C-407E-A947-70E740481C1C}">
                <a14:useLocalDpi xmlns:a14="http://schemas.microsoft.com/office/drawing/2010/main" val="0"/>
              </a:ext>
            </a:extLst>
          </a:blip>
          <a:srcRect l="17502" t="23500" r="54550" b="34834"/>
          <a:stretch/>
        </p:blipFill>
        <p:spPr>
          <a:xfrm>
            <a:off x="2811780" y="0"/>
            <a:ext cx="9380220" cy="6446520"/>
          </a:xfrm>
          <a:prstGeom prst="rect">
            <a:avLst/>
          </a:prstGeom>
        </p:spPr>
      </p:pic>
      <p:sp>
        <p:nvSpPr>
          <p:cNvPr id="2" name="CuadroTexto 1">
            <a:extLst>
              <a:ext uri="{FF2B5EF4-FFF2-40B4-BE49-F238E27FC236}">
                <a16:creationId xmlns:a16="http://schemas.microsoft.com/office/drawing/2014/main" id="{7A0188D2-D38C-4143-B068-57E47C455AFC}"/>
              </a:ext>
            </a:extLst>
          </p:cNvPr>
          <p:cNvSpPr txBox="1"/>
          <p:nvPr/>
        </p:nvSpPr>
        <p:spPr>
          <a:xfrm>
            <a:off x="34290" y="4114800"/>
            <a:ext cx="2678430" cy="923330"/>
          </a:xfrm>
          <a:prstGeom prst="rect">
            <a:avLst/>
          </a:prstGeom>
          <a:noFill/>
        </p:spPr>
        <p:txBody>
          <a:bodyPr wrap="square" rtlCol="0">
            <a:spAutoFit/>
          </a:bodyPr>
          <a:lstStyle/>
          <a:p>
            <a:pPr algn="ctr"/>
            <a:r>
              <a:rPr lang="es-ES" b="1" i="1" dirty="0">
                <a:solidFill>
                  <a:srgbClr val="FF0000"/>
                </a:solidFill>
              </a:rPr>
              <a:t>1.24 %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31044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264560E-0619-485B-9EBC-4CDF11EB5605}"/>
              </a:ext>
            </a:extLst>
          </p:cNvPr>
          <p:cNvSpPr txBox="1"/>
          <p:nvPr/>
        </p:nvSpPr>
        <p:spPr>
          <a:xfrm>
            <a:off x="97155" y="2563101"/>
            <a:ext cx="2480310" cy="769441"/>
          </a:xfrm>
          <a:prstGeom prst="rect">
            <a:avLst/>
          </a:prstGeom>
          <a:noFill/>
        </p:spPr>
        <p:txBody>
          <a:bodyPr wrap="square" rtlCol="0">
            <a:spAutoFit/>
          </a:bodyPr>
          <a:lstStyle/>
          <a:p>
            <a:pPr algn="ctr"/>
            <a:r>
              <a:rPr lang="es-PA" sz="4400" b="1" dirty="0">
                <a:solidFill>
                  <a:srgbClr val="002060"/>
                </a:solidFill>
              </a:rPr>
              <a:t>Colón</a:t>
            </a:r>
          </a:p>
        </p:txBody>
      </p:sp>
      <p:pic>
        <p:nvPicPr>
          <p:cNvPr id="5" name="Imagen 4">
            <a:extLst>
              <a:ext uri="{FF2B5EF4-FFF2-40B4-BE49-F238E27FC236}">
                <a16:creationId xmlns:a16="http://schemas.microsoft.com/office/drawing/2014/main" id="{C476F2DC-858F-4150-839C-27EF43F846F4}"/>
              </a:ext>
            </a:extLst>
          </p:cNvPr>
          <p:cNvPicPr>
            <a:picLocks noChangeAspect="1"/>
          </p:cNvPicPr>
          <p:nvPr/>
        </p:nvPicPr>
        <p:blipFill rotWithShape="1">
          <a:blip r:embed="rId3">
            <a:extLst>
              <a:ext uri="{28A0092B-C50C-407E-A947-70E740481C1C}">
                <a14:useLocalDpi xmlns:a14="http://schemas.microsoft.com/office/drawing/2010/main" val="0"/>
              </a:ext>
            </a:extLst>
          </a:blip>
          <a:srcRect l="33069" t="7834" r="28922" b="66666"/>
          <a:stretch/>
        </p:blipFill>
        <p:spPr>
          <a:xfrm>
            <a:off x="2720340" y="0"/>
            <a:ext cx="9471660" cy="6423660"/>
          </a:xfrm>
          <a:prstGeom prst="rect">
            <a:avLst/>
          </a:prstGeom>
        </p:spPr>
      </p:pic>
      <p:sp>
        <p:nvSpPr>
          <p:cNvPr id="2" name="CuadroTexto 1">
            <a:extLst>
              <a:ext uri="{FF2B5EF4-FFF2-40B4-BE49-F238E27FC236}">
                <a16:creationId xmlns:a16="http://schemas.microsoft.com/office/drawing/2014/main" id="{85CC23E3-008D-40B4-BEA8-4C104DE75856}"/>
              </a:ext>
            </a:extLst>
          </p:cNvPr>
          <p:cNvSpPr txBox="1"/>
          <p:nvPr/>
        </p:nvSpPr>
        <p:spPr>
          <a:xfrm>
            <a:off x="0" y="4331970"/>
            <a:ext cx="2726055" cy="923330"/>
          </a:xfrm>
          <a:prstGeom prst="rect">
            <a:avLst/>
          </a:prstGeom>
          <a:noFill/>
        </p:spPr>
        <p:txBody>
          <a:bodyPr wrap="square" rtlCol="0">
            <a:spAutoFit/>
          </a:bodyPr>
          <a:lstStyle/>
          <a:p>
            <a:pPr algn="ctr"/>
            <a:r>
              <a:rPr lang="es-ES" b="1" i="1" dirty="0">
                <a:solidFill>
                  <a:srgbClr val="FF0000"/>
                </a:solidFill>
              </a:rPr>
              <a:t>0.36 %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353130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9D9B9D4-E5F1-43AC-B47E-C20FF4FB3242}"/>
              </a:ext>
            </a:extLst>
          </p:cNvPr>
          <p:cNvSpPr txBox="1"/>
          <p:nvPr/>
        </p:nvSpPr>
        <p:spPr>
          <a:xfrm>
            <a:off x="154306" y="2309247"/>
            <a:ext cx="2480310" cy="707886"/>
          </a:xfrm>
          <a:prstGeom prst="rect">
            <a:avLst/>
          </a:prstGeom>
          <a:noFill/>
        </p:spPr>
        <p:txBody>
          <a:bodyPr wrap="square" rtlCol="0">
            <a:spAutoFit/>
          </a:bodyPr>
          <a:lstStyle/>
          <a:p>
            <a:pPr algn="ctr"/>
            <a:r>
              <a:rPr lang="es-PA" sz="4000" b="1" dirty="0">
                <a:solidFill>
                  <a:srgbClr val="002060"/>
                </a:solidFill>
              </a:rPr>
              <a:t>Coclé</a:t>
            </a:r>
          </a:p>
        </p:txBody>
      </p:sp>
      <p:pic>
        <p:nvPicPr>
          <p:cNvPr id="4" name="Imagen 3">
            <a:extLst>
              <a:ext uri="{FF2B5EF4-FFF2-40B4-BE49-F238E27FC236}">
                <a16:creationId xmlns:a16="http://schemas.microsoft.com/office/drawing/2014/main" id="{537D7681-AD8D-49F8-8722-3BBF5A2DDFD5}"/>
              </a:ext>
            </a:extLst>
          </p:cNvPr>
          <p:cNvPicPr>
            <a:picLocks noChangeAspect="1"/>
          </p:cNvPicPr>
          <p:nvPr/>
        </p:nvPicPr>
        <p:blipFill rotWithShape="1">
          <a:blip r:embed="rId3">
            <a:extLst>
              <a:ext uri="{28A0092B-C50C-407E-A947-70E740481C1C}">
                <a14:useLocalDpi xmlns:a14="http://schemas.microsoft.com/office/drawing/2010/main" val="0"/>
              </a:ext>
            </a:extLst>
          </a:blip>
          <a:srcRect l="32700" t="22395" r="43475" b="50736"/>
          <a:stretch/>
        </p:blipFill>
        <p:spPr>
          <a:xfrm>
            <a:off x="2788921" y="0"/>
            <a:ext cx="9403080" cy="6457950"/>
          </a:xfrm>
          <a:prstGeom prst="rect">
            <a:avLst/>
          </a:prstGeom>
        </p:spPr>
      </p:pic>
      <p:sp>
        <p:nvSpPr>
          <p:cNvPr id="2" name="CuadroTexto 1">
            <a:extLst>
              <a:ext uri="{FF2B5EF4-FFF2-40B4-BE49-F238E27FC236}">
                <a16:creationId xmlns:a16="http://schemas.microsoft.com/office/drawing/2014/main" id="{70A60A01-CDF9-480F-B34A-ABC50E294A3F}"/>
              </a:ext>
            </a:extLst>
          </p:cNvPr>
          <p:cNvSpPr txBox="1"/>
          <p:nvPr/>
        </p:nvSpPr>
        <p:spPr>
          <a:xfrm>
            <a:off x="0" y="4194810"/>
            <a:ext cx="2788921" cy="923330"/>
          </a:xfrm>
          <a:prstGeom prst="rect">
            <a:avLst/>
          </a:prstGeom>
          <a:noFill/>
        </p:spPr>
        <p:txBody>
          <a:bodyPr wrap="square" rtlCol="0">
            <a:spAutoFit/>
          </a:bodyPr>
          <a:lstStyle/>
          <a:p>
            <a:pPr algn="ctr"/>
            <a:r>
              <a:rPr lang="es-ES" b="1" i="1" dirty="0">
                <a:solidFill>
                  <a:srgbClr val="FF0000"/>
                </a:solidFill>
              </a:rPr>
              <a:t>3.85 %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41711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A4D5AC4-BE06-44A5-B01B-0A2F9B212C05}"/>
              </a:ext>
            </a:extLst>
          </p:cNvPr>
          <p:cNvSpPr txBox="1"/>
          <p:nvPr/>
        </p:nvSpPr>
        <p:spPr>
          <a:xfrm>
            <a:off x="308735" y="2698254"/>
            <a:ext cx="2480310" cy="707886"/>
          </a:xfrm>
          <a:prstGeom prst="rect">
            <a:avLst/>
          </a:prstGeom>
          <a:noFill/>
        </p:spPr>
        <p:txBody>
          <a:bodyPr wrap="square" rtlCol="0">
            <a:spAutoFit/>
          </a:bodyPr>
          <a:lstStyle/>
          <a:p>
            <a:pPr algn="ctr"/>
            <a:r>
              <a:rPr lang="es-PA" sz="4000" b="1" dirty="0">
                <a:solidFill>
                  <a:srgbClr val="002060"/>
                </a:solidFill>
              </a:rPr>
              <a:t>Herrera</a:t>
            </a:r>
          </a:p>
        </p:txBody>
      </p:sp>
      <p:pic>
        <p:nvPicPr>
          <p:cNvPr id="5" name="Imagen 4">
            <a:extLst>
              <a:ext uri="{FF2B5EF4-FFF2-40B4-BE49-F238E27FC236}">
                <a16:creationId xmlns:a16="http://schemas.microsoft.com/office/drawing/2014/main" id="{D360C7D6-26AA-4B55-AA09-1C972B0C130B}"/>
              </a:ext>
            </a:extLst>
          </p:cNvPr>
          <p:cNvPicPr>
            <a:picLocks noChangeAspect="1"/>
          </p:cNvPicPr>
          <p:nvPr/>
        </p:nvPicPr>
        <p:blipFill rotWithShape="1">
          <a:blip r:embed="rId3">
            <a:extLst>
              <a:ext uri="{28A0092B-C50C-407E-A947-70E740481C1C}">
                <a14:useLocalDpi xmlns:a14="http://schemas.microsoft.com/office/drawing/2010/main" val="0"/>
              </a:ext>
            </a:extLst>
          </a:blip>
          <a:srcRect l="34245" t="32500" r="44891" b="36333"/>
          <a:stretch/>
        </p:blipFill>
        <p:spPr>
          <a:xfrm>
            <a:off x="3040380" y="1"/>
            <a:ext cx="9151620" cy="6423660"/>
          </a:xfrm>
          <a:prstGeom prst="rect">
            <a:avLst/>
          </a:prstGeom>
        </p:spPr>
      </p:pic>
      <p:sp>
        <p:nvSpPr>
          <p:cNvPr id="2" name="CuadroTexto 1">
            <a:extLst>
              <a:ext uri="{FF2B5EF4-FFF2-40B4-BE49-F238E27FC236}">
                <a16:creationId xmlns:a16="http://schemas.microsoft.com/office/drawing/2014/main" id="{A08B8804-B92D-42C7-B1E6-33A701EA1050}"/>
              </a:ext>
            </a:extLst>
          </p:cNvPr>
          <p:cNvSpPr txBox="1"/>
          <p:nvPr/>
        </p:nvSpPr>
        <p:spPr>
          <a:xfrm>
            <a:off x="183067" y="3909060"/>
            <a:ext cx="2731645" cy="923330"/>
          </a:xfrm>
          <a:prstGeom prst="rect">
            <a:avLst/>
          </a:prstGeom>
          <a:noFill/>
        </p:spPr>
        <p:txBody>
          <a:bodyPr wrap="square" rtlCol="0">
            <a:spAutoFit/>
          </a:bodyPr>
          <a:lstStyle/>
          <a:p>
            <a:pPr algn="ctr"/>
            <a:r>
              <a:rPr lang="es-ES" b="1" i="1" dirty="0">
                <a:solidFill>
                  <a:srgbClr val="FF0000"/>
                </a:solidFill>
              </a:rPr>
              <a:t>1.67 %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128888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372539-2FE5-4177-A854-0B724EEF62DE}"/>
              </a:ext>
            </a:extLst>
          </p:cNvPr>
          <p:cNvSpPr txBox="1"/>
          <p:nvPr/>
        </p:nvSpPr>
        <p:spPr>
          <a:xfrm>
            <a:off x="365759" y="2446020"/>
            <a:ext cx="2190750" cy="1323439"/>
          </a:xfrm>
          <a:prstGeom prst="rect">
            <a:avLst/>
          </a:prstGeom>
          <a:noFill/>
        </p:spPr>
        <p:txBody>
          <a:bodyPr wrap="square" rtlCol="0">
            <a:spAutoFit/>
          </a:bodyPr>
          <a:lstStyle/>
          <a:p>
            <a:pPr algn="ctr"/>
            <a:r>
              <a:rPr lang="es-PA" sz="4000" b="1" dirty="0">
                <a:solidFill>
                  <a:srgbClr val="002060"/>
                </a:solidFill>
              </a:rPr>
              <a:t>Los Santos</a:t>
            </a:r>
          </a:p>
        </p:txBody>
      </p:sp>
      <p:pic>
        <p:nvPicPr>
          <p:cNvPr id="3" name="Imagen 2">
            <a:extLst>
              <a:ext uri="{FF2B5EF4-FFF2-40B4-BE49-F238E27FC236}">
                <a16:creationId xmlns:a16="http://schemas.microsoft.com/office/drawing/2014/main" id="{68D9CF25-4230-4134-B432-ADCE661C2AD6}"/>
              </a:ext>
            </a:extLst>
          </p:cNvPr>
          <p:cNvPicPr>
            <a:picLocks noChangeAspect="1"/>
          </p:cNvPicPr>
          <p:nvPr/>
        </p:nvPicPr>
        <p:blipFill rotWithShape="1">
          <a:blip r:embed="rId3">
            <a:extLst>
              <a:ext uri="{28A0092B-C50C-407E-A947-70E740481C1C}">
                <a14:useLocalDpi xmlns:a14="http://schemas.microsoft.com/office/drawing/2010/main" val="0"/>
              </a:ext>
            </a:extLst>
          </a:blip>
          <a:srcRect l="29608" t="28834" r="42445" b="37333"/>
          <a:stretch/>
        </p:blipFill>
        <p:spPr>
          <a:xfrm>
            <a:off x="2880361" y="0"/>
            <a:ext cx="9311640" cy="6412721"/>
          </a:xfrm>
          <a:prstGeom prst="rect">
            <a:avLst/>
          </a:prstGeom>
        </p:spPr>
      </p:pic>
      <p:sp>
        <p:nvSpPr>
          <p:cNvPr id="2" name="CuadroTexto 1">
            <a:extLst>
              <a:ext uri="{FF2B5EF4-FFF2-40B4-BE49-F238E27FC236}">
                <a16:creationId xmlns:a16="http://schemas.microsoft.com/office/drawing/2014/main" id="{718AB0DA-0CFB-4C8E-9C06-31025D17B366}"/>
              </a:ext>
            </a:extLst>
          </p:cNvPr>
          <p:cNvSpPr txBox="1"/>
          <p:nvPr/>
        </p:nvSpPr>
        <p:spPr>
          <a:xfrm>
            <a:off x="0" y="4411980"/>
            <a:ext cx="2880361" cy="923330"/>
          </a:xfrm>
          <a:prstGeom prst="rect">
            <a:avLst/>
          </a:prstGeom>
          <a:noFill/>
        </p:spPr>
        <p:txBody>
          <a:bodyPr wrap="square" rtlCol="0">
            <a:spAutoFit/>
          </a:bodyPr>
          <a:lstStyle/>
          <a:p>
            <a:pPr algn="ctr"/>
            <a:r>
              <a:rPr lang="es-ES" b="1" i="1" dirty="0">
                <a:solidFill>
                  <a:srgbClr val="FF0000"/>
                </a:solidFill>
              </a:rPr>
              <a:t>0.26 %</a:t>
            </a:r>
            <a:r>
              <a:rPr lang="es-ES" dirty="0">
                <a:solidFill>
                  <a:srgbClr val="FF0000"/>
                </a:solidFill>
              </a:rPr>
              <a:t> </a:t>
            </a:r>
            <a:r>
              <a:rPr lang="es-ES" dirty="0"/>
              <a:t>de la provincia  puede presentar </a:t>
            </a:r>
          </a:p>
          <a:p>
            <a:pPr algn="ctr"/>
            <a:r>
              <a:rPr lang="es-ES" dirty="0"/>
              <a:t>inundación costera</a:t>
            </a:r>
            <a:endParaRPr lang="es-PA" dirty="0"/>
          </a:p>
        </p:txBody>
      </p:sp>
    </p:spTree>
    <p:extLst>
      <p:ext uri="{BB962C8B-B14F-4D97-AF65-F5344CB8AC3E}">
        <p14:creationId xmlns:p14="http://schemas.microsoft.com/office/powerpoint/2010/main" val="283462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89042D-C87B-48D7-B669-6721CC61F208}"/>
              </a:ext>
            </a:extLst>
          </p:cNvPr>
          <p:cNvSpPr txBox="1"/>
          <p:nvPr/>
        </p:nvSpPr>
        <p:spPr>
          <a:xfrm>
            <a:off x="0" y="2828835"/>
            <a:ext cx="2656298" cy="1200329"/>
          </a:xfrm>
          <a:prstGeom prst="rect">
            <a:avLst/>
          </a:prstGeom>
          <a:noFill/>
        </p:spPr>
        <p:txBody>
          <a:bodyPr wrap="square" rtlCol="0">
            <a:spAutoFit/>
          </a:bodyPr>
          <a:lstStyle/>
          <a:p>
            <a:pPr algn="ctr"/>
            <a:r>
              <a:rPr lang="es-PA" sz="3600" b="1" dirty="0">
                <a:solidFill>
                  <a:srgbClr val="002060"/>
                </a:solidFill>
              </a:rPr>
              <a:t>Panamá Oeste</a:t>
            </a:r>
          </a:p>
        </p:txBody>
      </p:sp>
      <p:pic>
        <p:nvPicPr>
          <p:cNvPr id="3" name="Imagen 2">
            <a:extLst>
              <a:ext uri="{FF2B5EF4-FFF2-40B4-BE49-F238E27FC236}">
                <a16:creationId xmlns:a16="http://schemas.microsoft.com/office/drawing/2014/main" id="{CB2FD1C2-2844-4408-B129-AD2D57B626A8}"/>
              </a:ext>
            </a:extLst>
          </p:cNvPr>
          <p:cNvPicPr>
            <a:picLocks noChangeAspect="1"/>
          </p:cNvPicPr>
          <p:nvPr/>
        </p:nvPicPr>
        <p:blipFill rotWithShape="1">
          <a:blip r:embed="rId3">
            <a:extLst>
              <a:ext uri="{28A0092B-C50C-407E-A947-70E740481C1C}">
                <a14:useLocalDpi xmlns:a14="http://schemas.microsoft.com/office/drawing/2010/main" val="0"/>
              </a:ext>
            </a:extLst>
          </a:blip>
          <a:srcRect l="43904" t="16166" r="32528" b="60834"/>
          <a:stretch/>
        </p:blipFill>
        <p:spPr>
          <a:xfrm>
            <a:off x="2868930" y="0"/>
            <a:ext cx="9323070" cy="6435090"/>
          </a:xfrm>
          <a:prstGeom prst="rect">
            <a:avLst/>
          </a:prstGeom>
        </p:spPr>
      </p:pic>
      <p:sp>
        <p:nvSpPr>
          <p:cNvPr id="2" name="CuadroTexto 1">
            <a:extLst>
              <a:ext uri="{FF2B5EF4-FFF2-40B4-BE49-F238E27FC236}">
                <a16:creationId xmlns:a16="http://schemas.microsoft.com/office/drawing/2014/main" id="{D5B72D58-B902-4C71-9823-7C42E363F9D2}"/>
              </a:ext>
            </a:extLst>
          </p:cNvPr>
          <p:cNvSpPr txBox="1"/>
          <p:nvPr/>
        </p:nvSpPr>
        <p:spPr>
          <a:xfrm>
            <a:off x="102870" y="4457700"/>
            <a:ext cx="2766060" cy="923330"/>
          </a:xfrm>
          <a:prstGeom prst="rect">
            <a:avLst/>
          </a:prstGeom>
          <a:noFill/>
        </p:spPr>
        <p:txBody>
          <a:bodyPr wrap="square" rtlCol="0">
            <a:spAutoFit/>
          </a:bodyPr>
          <a:lstStyle/>
          <a:p>
            <a:pPr algn="ctr"/>
            <a:r>
              <a:rPr lang="es-ES" b="1" i="1" dirty="0">
                <a:solidFill>
                  <a:srgbClr val="FF0000"/>
                </a:solidFill>
              </a:rPr>
              <a:t>2.94 %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292972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0A5886B-3F81-4EB5-8A1A-3086E5F5FE8F}"/>
              </a:ext>
            </a:extLst>
          </p:cNvPr>
          <p:cNvSpPr txBox="1"/>
          <p:nvPr/>
        </p:nvSpPr>
        <p:spPr>
          <a:xfrm>
            <a:off x="172718" y="2960757"/>
            <a:ext cx="2480310" cy="707886"/>
          </a:xfrm>
          <a:prstGeom prst="rect">
            <a:avLst/>
          </a:prstGeom>
          <a:noFill/>
        </p:spPr>
        <p:txBody>
          <a:bodyPr wrap="square" rtlCol="0">
            <a:spAutoFit/>
          </a:bodyPr>
          <a:lstStyle/>
          <a:p>
            <a:pPr algn="ctr"/>
            <a:r>
              <a:rPr lang="es-PA" sz="4000" b="1" dirty="0">
                <a:solidFill>
                  <a:srgbClr val="002060"/>
                </a:solidFill>
              </a:rPr>
              <a:t>Panamá</a:t>
            </a:r>
          </a:p>
        </p:txBody>
      </p:sp>
      <p:pic>
        <p:nvPicPr>
          <p:cNvPr id="4" name="Imagen 3">
            <a:extLst>
              <a:ext uri="{FF2B5EF4-FFF2-40B4-BE49-F238E27FC236}">
                <a16:creationId xmlns:a16="http://schemas.microsoft.com/office/drawing/2014/main" id="{4F199FB5-59D5-463C-88ED-4D7B71461461}"/>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13833" r="18876" b="55161"/>
          <a:stretch/>
        </p:blipFill>
        <p:spPr>
          <a:xfrm>
            <a:off x="2653028" y="0"/>
            <a:ext cx="9538972" cy="6400800"/>
          </a:xfrm>
          <a:prstGeom prst="rect">
            <a:avLst/>
          </a:prstGeom>
        </p:spPr>
      </p:pic>
      <p:sp>
        <p:nvSpPr>
          <p:cNvPr id="2" name="CuadroTexto 1">
            <a:extLst>
              <a:ext uri="{FF2B5EF4-FFF2-40B4-BE49-F238E27FC236}">
                <a16:creationId xmlns:a16="http://schemas.microsoft.com/office/drawing/2014/main" id="{ECCF61AB-50DC-4A76-B174-597652EB8834}"/>
              </a:ext>
            </a:extLst>
          </p:cNvPr>
          <p:cNvSpPr txBox="1"/>
          <p:nvPr/>
        </p:nvSpPr>
        <p:spPr>
          <a:xfrm>
            <a:off x="0" y="4194810"/>
            <a:ext cx="2755898" cy="923330"/>
          </a:xfrm>
          <a:prstGeom prst="rect">
            <a:avLst/>
          </a:prstGeom>
          <a:noFill/>
        </p:spPr>
        <p:txBody>
          <a:bodyPr wrap="square" rtlCol="0">
            <a:spAutoFit/>
          </a:bodyPr>
          <a:lstStyle/>
          <a:p>
            <a:pPr algn="ctr"/>
            <a:r>
              <a:rPr lang="es-ES" b="1" i="1" dirty="0">
                <a:solidFill>
                  <a:srgbClr val="FF0000"/>
                </a:solidFill>
              </a:rPr>
              <a:t>2.13 %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158379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errar llave 4">
            <a:extLst>
              <a:ext uri="{FF2B5EF4-FFF2-40B4-BE49-F238E27FC236}">
                <a16:creationId xmlns:a16="http://schemas.microsoft.com/office/drawing/2014/main" id="{F538BF54-584D-D40E-73A2-E019FACF5B1D}"/>
              </a:ext>
            </a:extLst>
          </p:cNvPr>
          <p:cNvSpPr/>
          <p:nvPr/>
        </p:nvSpPr>
        <p:spPr>
          <a:xfrm>
            <a:off x="4279975" y="936331"/>
            <a:ext cx="485586" cy="4390147"/>
          </a:xfrm>
          <a:prstGeom prst="rightBrace">
            <a:avLst>
              <a:gd name="adj1" fmla="val 8333"/>
              <a:gd name="adj2" fmla="val 52160"/>
            </a:avLst>
          </a:prstGeom>
          <a:noFill/>
          <a:ln>
            <a:solidFill>
              <a:srgbClr val="BA8F09"/>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A" sz="1867"/>
          </a:p>
        </p:txBody>
      </p:sp>
      <p:sp>
        <p:nvSpPr>
          <p:cNvPr id="6" name="CuadroTexto 5">
            <a:extLst>
              <a:ext uri="{FF2B5EF4-FFF2-40B4-BE49-F238E27FC236}">
                <a16:creationId xmlns:a16="http://schemas.microsoft.com/office/drawing/2014/main" id="{3ACCBCBD-2367-E487-C60C-D79EAB704ADD}"/>
              </a:ext>
            </a:extLst>
          </p:cNvPr>
          <p:cNvSpPr txBox="1"/>
          <p:nvPr/>
        </p:nvSpPr>
        <p:spPr>
          <a:xfrm>
            <a:off x="2157796" y="871961"/>
            <a:ext cx="1587092" cy="666977"/>
          </a:xfrm>
          <a:prstGeom prst="rect">
            <a:avLst/>
          </a:prstGeom>
          <a:noFill/>
          <a:ln w="28575">
            <a:solidFill>
              <a:srgbClr val="BA8F09"/>
            </a:solidFill>
          </a:ln>
        </p:spPr>
        <p:txBody>
          <a:bodyPr wrap="square" rtlCol="0">
            <a:spAutoFit/>
          </a:bodyPr>
          <a:lstStyle/>
          <a:p>
            <a:pPr marL="380990" indent="-380990">
              <a:buFont typeface="Arial" panose="020B0604020202020204" pitchFamily="34" charset="0"/>
              <a:buChar char="•"/>
            </a:pPr>
            <a:r>
              <a:rPr lang="es-PA" sz="1867" b="1" dirty="0">
                <a:solidFill>
                  <a:srgbClr val="046FB5"/>
                </a:solidFill>
                <a:latin typeface="Arial" panose="020B0604020202020204" pitchFamily="34" charset="0"/>
                <a:cs typeface="Arial" panose="020B0604020202020204" pitchFamily="34" charset="0"/>
              </a:rPr>
              <a:t>SSP1</a:t>
            </a:r>
          </a:p>
          <a:p>
            <a:pPr marL="380990" indent="-380990">
              <a:buFont typeface="Arial" panose="020B0604020202020204" pitchFamily="34" charset="0"/>
              <a:buChar char="•"/>
            </a:pPr>
            <a:r>
              <a:rPr lang="es-PA" sz="1867" b="1" dirty="0">
                <a:solidFill>
                  <a:srgbClr val="046FB5"/>
                </a:solidFill>
                <a:latin typeface="Arial" panose="020B0604020202020204" pitchFamily="34" charset="0"/>
                <a:cs typeface="Arial" panose="020B0604020202020204" pitchFamily="34" charset="0"/>
              </a:rPr>
              <a:t>SSP5</a:t>
            </a:r>
          </a:p>
        </p:txBody>
      </p:sp>
      <p:sp>
        <p:nvSpPr>
          <p:cNvPr id="7" name="CuadroTexto 6">
            <a:extLst>
              <a:ext uri="{FF2B5EF4-FFF2-40B4-BE49-F238E27FC236}">
                <a16:creationId xmlns:a16="http://schemas.microsoft.com/office/drawing/2014/main" id="{1FEA11B1-D36A-7E96-CFB7-720951A7993A}"/>
              </a:ext>
            </a:extLst>
          </p:cNvPr>
          <p:cNvSpPr txBox="1"/>
          <p:nvPr/>
        </p:nvSpPr>
        <p:spPr>
          <a:xfrm>
            <a:off x="2157796" y="5409115"/>
            <a:ext cx="1587091" cy="666977"/>
          </a:xfrm>
          <a:prstGeom prst="rect">
            <a:avLst/>
          </a:prstGeom>
          <a:noFill/>
          <a:ln w="28575">
            <a:solidFill>
              <a:srgbClr val="BA8F09"/>
            </a:solidFill>
          </a:ln>
        </p:spPr>
        <p:txBody>
          <a:bodyPr wrap="square" rtlCol="0">
            <a:spAutoFit/>
          </a:bodyPr>
          <a:lstStyle/>
          <a:p>
            <a:pPr marL="380990" indent="-380990">
              <a:buFont typeface="Arial" panose="020B0604020202020204" pitchFamily="34" charset="0"/>
              <a:buChar char="•"/>
            </a:pPr>
            <a:r>
              <a:rPr lang="es-PA" sz="1867" b="1">
                <a:solidFill>
                  <a:srgbClr val="046FB5"/>
                </a:solidFill>
                <a:latin typeface="Arial" panose="020B0604020202020204" pitchFamily="34" charset="0"/>
                <a:cs typeface="Arial" panose="020B0604020202020204" pitchFamily="34" charset="0"/>
              </a:rPr>
              <a:t>RCP2.6</a:t>
            </a:r>
          </a:p>
          <a:p>
            <a:pPr marL="380990" indent="-380990">
              <a:buFont typeface="Arial" panose="020B0604020202020204" pitchFamily="34" charset="0"/>
              <a:buChar char="•"/>
            </a:pPr>
            <a:r>
              <a:rPr lang="es-PA" sz="1867" b="1">
                <a:solidFill>
                  <a:srgbClr val="046FB5"/>
                </a:solidFill>
                <a:latin typeface="Arial" panose="020B0604020202020204" pitchFamily="34" charset="0"/>
                <a:cs typeface="Arial" panose="020B0604020202020204" pitchFamily="34" charset="0"/>
              </a:rPr>
              <a:t>RCP8.5</a:t>
            </a:r>
          </a:p>
        </p:txBody>
      </p:sp>
      <p:sp>
        <p:nvSpPr>
          <p:cNvPr id="8" name="CuadroTexto 7">
            <a:extLst>
              <a:ext uri="{FF2B5EF4-FFF2-40B4-BE49-F238E27FC236}">
                <a16:creationId xmlns:a16="http://schemas.microsoft.com/office/drawing/2014/main" id="{906B7CDA-A082-94B5-1A34-04C7117B0273}"/>
              </a:ext>
            </a:extLst>
          </p:cNvPr>
          <p:cNvSpPr txBox="1"/>
          <p:nvPr/>
        </p:nvSpPr>
        <p:spPr>
          <a:xfrm>
            <a:off x="4995849" y="1944751"/>
            <a:ext cx="3466155" cy="3292440"/>
          </a:xfrm>
          <a:prstGeom prst="rect">
            <a:avLst/>
          </a:prstGeom>
          <a:noFill/>
          <a:ln>
            <a:solidFill>
              <a:srgbClr val="BA8F0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sz="1733" b="1" dirty="0">
                <a:solidFill>
                  <a:srgbClr val="046FB5"/>
                </a:solidFill>
                <a:latin typeface="Arial" panose="020B0604020202020204" pitchFamily="34" charset="0"/>
                <a:cs typeface="Arial" panose="020B0604020202020204" pitchFamily="34" charset="0"/>
              </a:rPr>
              <a:t>Para tener un enfoque más completo del futuro, los RCP se combinan con los SSP. Es por estas combinaciones que no es posible estimar un solo escenario, sino que es necesario considerar un conjunto de ellos que respondan a una narrativa teniendo en cuenta las decisiones y comportamiento de todos los países. </a:t>
            </a:r>
            <a:endParaRPr lang="es-PA" sz="1733" b="1" dirty="0">
              <a:solidFill>
                <a:srgbClr val="046FB5"/>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9BCB847-2050-CFD8-4C63-C25C92CD34EF}"/>
              </a:ext>
            </a:extLst>
          </p:cNvPr>
          <p:cNvSpPr txBox="1"/>
          <p:nvPr/>
        </p:nvSpPr>
        <p:spPr>
          <a:xfrm>
            <a:off x="10143135" y="1538938"/>
            <a:ext cx="1444453" cy="379656"/>
          </a:xfrm>
          <a:prstGeom prst="rect">
            <a:avLst/>
          </a:prstGeom>
          <a:solidFill>
            <a:srgbClr val="555A99"/>
          </a:solidFill>
          <a:ln>
            <a:solidFill>
              <a:srgbClr val="BA8F09"/>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A" sz="1867" b="1" dirty="0">
                <a:latin typeface="Arial" panose="020B0604020202020204" pitchFamily="34" charset="0"/>
                <a:cs typeface="Arial" panose="020B0604020202020204" pitchFamily="34" charset="0"/>
              </a:rPr>
              <a:t>SSP126</a:t>
            </a:r>
          </a:p>
        </p:txBody>
      </p:sp>
      <p:sp>
        <p:nvSpPr>
          <p:cNvPr id="10" name="CuadroTexto 9">
            <a:extLst>
              <a:ext uri="{FF2B5EF4-FFF2-40B4-BE49-F238E27FC236}">
                <a16:creationId xmlns:a16="http://schemas.microsoft.com/office/drawing/2014/main" id="{5764AF9B-D3E6-24A5-9E8F-EA419FC2E83C}"/>
              </a:ext>
            </a:extLst>
          </p:cNvPr>
          <p:cNvSpPr txBox="1"/>
          <p:nvPr/>
        </p:nvSpPr>
        <p:spPr>
          <a:xfrm>
            <a:off x="10143134" y="4467073"/>
            <a:ext cx="1444453" cy="379656"/>
          </a:xfrm>
          <a:prstGeom prst="rect">
            <a:avLst/>
          </a:prstGeom>
          <a:solidFill>
            <a:srgbClr val="D72459"/>
          </a:solidFill>
          <a:ln>
            <a:solidFill>
              <a:srgbClr val="BA8F09"/>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PA" sz="1867" b="1">
                <a:latin typeface="Arial" panose="020B0604020202020204" pitchFamily="34" charset="0"/>
                <a:cs typeface="Arial" panose="020B0604020202020204" pitchFamily="34" charset="0"/>
              </a:rPr>
              <a:t>SSP585</a:t>
            </a:r>
          </a:p>
        </p:txBody>
      </p:sp>
      <p:sp>
        <p:nvSpPr>
          <p:cNvPr id="11" name="CuadroTexto 10">
            <a:extLst>
              <a:ext uri="{FF2B5EF4-FFF2-40B4-BE49-F238E27FC236}">
                <a16:creationId xmlns:a16="http://schemas.microsoft.com/office/drawing/2014/main" id="{A31C7B1F-D4E4-86BD-1288-9236DB458C8E}"/>
              </a:ext>
            </a:extLst>
          </p:cNvPr>
          <p:cNvSpPr txBox="1"/>
          <p:nvPr/>
        </p:nvSpPr>
        <p:spPr>
          <a:xfrm>
            <a:off x="1971875" y="4437165"/>
            <a:ext cx="22195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A" sz="1200" b="1" dirty="0">
                <a:solidFill>
                  <a:srgbClr val="046FB5"/>
                </a:solidFill>
                <a:latin typeface="Avenir Next LT Pro" panose="020B0504020202020204" pitchFamily="34" charset="0"/>
                <a:cs typeface="Arial" panose="020B0604020202020204" pitchFamily="34" charset="0"/>
              </a:rPr>
              <a:t>Trayectorias de Concentración representativas (RCP)</a:t>
            </a:r>
          </a:p>
        </p:txBody>
      </p:sp>
      <p:sp>
        <p:nvSpPr>
          <p:cNvPr id="12" name="CuadroTexto 11">
            <a:extLst>
              <a:ext uri="{FF2B5EF4-FFF2-40B4-BE49-F238E27FC236}">
                <a16:creationId xmlns:a16="http://schemas.microsoft.com/office/drawing/2014/main" id="{5596748E-E233-30E6-E3D0-647164850AD4}"/>
              </a:ext>
            </a:extLst>
          </p:cNvPr>
          <p:cNvSpPr txBox="1"/>
          <p:nvPr/>
        </p:nvSpPr>
        <p:spPr>
          <a:xfrm>
            <a:off x="1998427" y="1621584"/>
            <a:ext cx="21664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A" sz="1200" b="1" dirty="0">
                <a:solidFill>
                  <a:srgbClr val="046FB5"/>
                </a:solidFill>
                <a:latin typeface="Avenir Next LT Pro" panose="020B0504020202020204" pitchFamily="34" charset="0"/>
                <a:cs typeface="Arial" panose="020B0604020202020204" pitchFamily="34" charset="0"/>
              </a:rPr>
              <a:t>Trayectorias Socioeconómicas compartidas (SSP)</a:t>
            </a:r>
          </a:p>
        </p:txBody>
      </p:sp>
      <p:grpSp>
        <p:nvGrpSpPr>
          <p:cNvPr id="18" name="Grupo 17">
            <a:extLst>
              <a:ext uri="{FF2B5EF4-FFF2-40B4-BE49-F238E27FC236}">
                <a16:creationId xmlns:a16="http://schemas.microsoft.com/office/drawing/2014/main" id="{EFF0A74E-B0A5-E4DD-33FB-8D9147B354B2}"/>
              </a:ext>
            </a:extLst>
          </p:cNvPr>
          <p:cNvGrpSpPr/>
          <p:nvPr/>
        </p:nvGrpSpPr>
        <p:grpSpPr>
          <a:xfrm>
            <a:off x="8462004" y="1705105"/>
            <a:ext cx="1575113" cy="2761968"/>
            <a:chOff x="6898248" y="1779692"/>
            <a:chExt cx="1575113" cy="2761968"/>
          </a:xfrm>
        </p:grpSpPr>
        <p:cxnSp>
          <p:nvCxnSpPr>
            <p:cNvPr id="14" name="Conector recto de flecha 13">
              <a:extLst>
                <a:ext uri="{FF2B5EF4-FFF2-40B4-BE49-F238E27FC236}">
                  <a16:creationId xmlns:a16="http://schemas.microsoft.com/office/drawing/2014/main" id="{5E427F4B-E16E-0061-832B-33FE73D03928}"/>
                </a:ext>
              </a:extLst>
            </p:cNvPr>
            <p:cNvCxnSpPr>
              <a:cxnSpLocks/>
            </p:cNvCxnSpPr>
            <p:nvPr/>
          </p:nvCxnSpPr>
          <p:spPr>
            <a:xfrm flipV="1">
              <a:off x="6898248" y="1779692"/>
              <a:ext cx="1575113" cy="130033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Conector recto de flecha 14">
              <a:extLst>
                <a:ext uri="{FF2B5EF4-FFF2-40B4-BE49-F238E27FC236}">
                  <a16:creationId xmlns:a16="http://schemas.microsoft.com/office/drawing/2014/main" id="{EDBF64FC-A405-2EF4-9556-53D34C8D692E}"/>
                </a:ext>
              </a:extLst>
            </p:cNvPr>
            <p:cNvCxnSpPr>
              <a:cxnSpLocks/>
            </p:cNvCxnSpPr>
            <p:nvPr/>
          </p:nvCxnSpPr>
          <p:spPr>
            <a:xfrm>
              <a:off x="6898248" y="3080026"/>
              <a:ext cx="1388582" cy="146163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grpSp>
      <p:pic>
        <p:nvPicPr>
          <p:cNvPr id="1026" name="Picture 2" descr="Grupo Intergubernamental de Expertos sobre el Cambio Climático - Wikipedia,  la enciclopedia libre">
            <a:extLst>
              <a:ext uri="{FF2B5EF4-FFF2-40B4-BE49-F238E27FC236}">
                <a16:creationId xmlns:a16="http://schemas.microsoft.com/office/drawing/2014/main" id="{31BC2BF2-7BEC-E633-B12B-52FF2FE37B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1156" y="3005439"/>
            <a:ext cx="1506494" cy="8229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de flecha 19">
            <a:extLst>
              <a:ext uri="{FF2B5EF4-FFF2-40B4-BE49-F238E27FC236}">
                <a16:creationId xmlns:a16="http://schemas.microsoft.com/office/drawing/2014/main" id="{B7F8D8E6-A848-A843-2146-B4BA7599AA5E}"/>
              </a:ext>
            </a:extLst>
          </p:cNvPr>
          <p:cNvCxnSpPr>
            <a:cxnSpLocks/>
          </p:cNvCxnSpPr>
          <p:nvPr/>
        </p:nvCxnSpPr>
        <p:spPr>
          <a:xfrm flipV="1">
            <a:off x="1224403" y="1705105"/>
            <a:ext cx="695647" cy="9585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1" name="Conector recto de flecha 20">
            <a:extLst>
              <a:ext uri="{FF2B5EF4-FFF2-40B4-BE49-F238E27FC236}">
                <a16:creationId xmlns:a16="http://schemas.microsoft.com/office/drawing/2014/main" id="{87E6831B-15E5-CB0E-5C8B-4B61746C7554}"/>
              </a:ext>
            </a:extLst>
          </p:cNvPr>
          <p:cNvCxnSpPr>
            <a:cxnSpLocks/>
          </p:cNvCxnSpPr>
          <p:nvPr/>
        </p:nvCxnSpPr>
        <p:spPr>
          <a:xfrm>
            <a:off x="1126737" y="4083744"/>
            <a:ext cx="715874" cy="99975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19920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61EA66-4D9C-427A-9002-9B95AA674B4E}"/>
              </a:ext>
            </a:extLst>
          </p:cNvPr>
          <p:cNvSpPr txBox="1"/>
          <p:nvPr/>
        </p:nvSpPr>
        <p:spPr>
          <a:xfrm>
            <a:off x="125730" y="2677299"/>
            <a:ext cx="2480310" cy="646331"/>
          </a:xfrm>
          <a:prstGeom prst="rect">
            <a:avLst/>
          </a:prstGeom>
          <a:noFill/>
        </p:spPr>
        <p:txBody>
          <a:bodyPr wrap="square" rtlCol="0">
            <a:spAutoFit/>
          </a:bodyPr>
          <a:lstStyle/>
          <a:p>
            <a:pPr algn="ctr"/>
            <a:r>
              <a:rPr lang="es-PA" sz="3600" b="1" dirty="0">
                <a:solidFill>
                  <a:srgbClr val="002060"/>
                </a:solidFill>
              </a:rPr>
              <a:t>Darién</a:t>
            </a:r>
          </a:p>
        </p:txBody>
      </p:sp>
      <p:pic>
        <p:nvPicPr>
          <p:cNvPr id="5" name="Imagen 4">
            <a:extLst>
              <a:ext uri="{FF2B5EF4-FFF2-40B4-BE49-F238E27FC236}">
                <a16:creationId xmlns:a16="http://schemas.microsoft.com/office/drawing/2014/main" id="{4B9FA1A3-956B-445C-9D13-9F4F6C3577DE}"/>
              </a:ext>
            </a:extLst>
          </p:cNvPr>
          <p:cNvPicPr>
            <a:picLocks noChangeAspect="1"/>
          </p:cNvPicPr>
          <p:nvPr/>
        </p:nvPicPr>
        <p:blipFill rotWithShape="1">
          <a:blip r:embed="rId3">
            <a:extLst>
              <a:ext uri="{28A0092B-C50C-407E-A947-70E740481C1C}">
                <a14:useLocalDpi xmlns:a14="http://schemas.microsoft.com/office/drawing/2010/main" val="0"/>
              </a:ext>
            </a:extLst>
          </a:blip>
          <a:srcRect l="58328" t="17833" r="4838" b="46333"/>
          <a:stretch/>
        </p:blipFill>
        <p:spPr>
          <a:xfrm>
            <a:off x="2880360" y="0"/>
            <a:ext cx="9311640" cy="6423660"/>
          </a:xfrm>
          <a:prstGeom prst="rect">
            <a:avLst/>
          </a:prstGeom>
        </p:spPr>
      </p:pic>
      <p:sp>
        <p:nvSpPr>
          <p:cNvPr id="2" name="CuadroTexto 1">
            <a:extLst>
              <a:ext uri="{FF2B5EF4-FFF2-40B4-BE49-F238E27FC236}">
                <a16:creationId xmlns:a16="http://schemas.microsoft.com/office/drawing/2014/main" id="{BF409E1B-73D4-47B5-A7C8-68426DCACC06}"/>
              </a:ext>
            </a:extLst>
          </p:cNvPr>
          <p:cNvSpPr txBox="1"/>
          <p:nvPr/>
        </p:nvSpPr>
        <p:spPr>
          <a:xfrm>
            <a:off x="0" y="3840480"/>
            <a:ext cx="2754630" cy="923330"/>
          </a:xfrm>
          <a:prstGeom prst="rect">
            <a:avLst/>
          </a:prstGeom>
          <a:noFill/>
        </p:spPr>
        <p:txBody>
          <a:bodyPr wrap="square" rtlCol="0">
            <a:spAutoFit/>
          </a:bodyPr>
          <a:lstStyle/>
          <a:p>
            <a:pPr algn="ctr"/>
            <a:r>
              <a:rPr lang="es-ES" b="1" i="1" dirty="0">
                <a:solidFill>
                  <a:srgbClr val="FF0000"/>
                </a:solidFill>
              </a:rPr>
              <a:t>1.47 %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2512305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FB47BB9-B647-4112-8154-3169983D2211}"/>
              </a:ext>
            </a:extLst>
          </p:cNvPr>
          <p:cNvSpPr txBox="1"/>
          <p:nvPr/>
        </p:nvSpPr>
        <p:spPr>
          <a:xfrm>
            <a:off x="3655629" y="-48584"/>
            <a:ext cx="5494693" cy="707886"/>
          </a:xfrm>
          <a:prstGeom prst="rect">
            <a:avLst/>
          </a:prstGeom>
          <a:noFill/>
        </p:spPr>
        <p:txBody>
          <a:bodyPr wrap="square" lIns="91440" tIns="45720" rIns="91440" bIns="45720" rtlCol="0" anchor="t">
            <a:spAutoFit/>
          </a:bodyPr>
          <a:lstStyle/>
          <a:p>
            <a:pPr algn="ctr"/>
            <a:r>
              <a:rPr lang="es-PA" sz="4000" b="1" dirty="0">
                <a:solidFill>
                  <a:srgbClr val="002060"/>
                </a:solidFill>
              </a:rPr>
              <a:t>Comarca Guna Yala</a:t>
            </a:r>
            <a:endParaRPr lang="es-ES" dirty="0"/>
          </a:p>
        </p:txBody>
      </p:sp>
      <p:sp>
        <p:nvSpPr>
          <p:cNvPr id="10" name="CuadroTexto 9">
            <a:extLst>
              <a:ext uri="{FF2B5EF4-FFF2-40B4-BE49-F238E27FC236}">
                <a16:creationId xmlns:a16="http://schemas.microsoft.com/office/drawing/2014/main" id="{5624C447-A516-F06C-E41C-424AE86B8D56}"/>
              </a:ext>
            </a:extLst>
          </p:cNvPr>
          <p:cNvSpPr txBox="1"/>
          <p:nvPr/>
        </p:nvSpPr>
        <p:spPr>
          <a:xfrm>
            <a:off x="9525000" y="305359"/>
            <a:ext cx="16338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i="1" dirty="0">
                <a:solidFill>
                  <a:schemeClr val="bg1"/>
                </a:solidFill>
                <a:cs typeface="Calibri"/>
              </a:rPr>
              <a:t>Cartí Sugdupu</a:t>
            </a:r>
            <a:endParaRPr lang="es-ES" i="1" dirty="0">
              <a:solidFill>
                <a:schemeClr val="bg1"/>
              </a:solidFill>
            </a:endParaRPr>
          </a:p>
        </p:txBody>
      </p:sp>
      <p:pic>
        <p:nvPicPr>
          <p:cNvPr id="3" name="Imagen 2">
            <a:extLst>
              <a:ext uri="{FF2B5EF4-FFF2-40B4-BE49-F238E27FC236}">
                <a16:creationId xmlns:a16="http://schemas.microsoft.com/office/drawing/2014/main" id="{A54D96FB-894E-43B7-B9A8-60D1465ECD2C}"/>
              </a:ext>
            </a:extLst>
          </p:cNvPr>
          <p:cNvPicPr>
            <a:picLocks noChangeAspect="1"/>
          </p:cNvPicPr>
          <p:nvPr/>
        </p:nvPicPr>
        <p:blipFill rotWithShape="1">
          <a:blip r:embed="rId3">
            <a:extLst>
              <a:ext uri="{28A0092B-C50C-407E-A947-70E740481C1C}">
                <a14:useLocalDpi xmlns:a14="http://schemas.microsoft.com/office/drawing/2010/main" val="0"/>
              </a:ext>
            </a:extLst>
          </a:blip>
          <a:srcRect l="55753" t="7129" r="3726" b="55167"/>
          <a:stretch/>
        </p:blipFill>
        <p:spPr>
          <a:xfrm>
            <a:off x="860387" y="869452"/>
            <a:ext cx="10789920" cy="5546029"/>
          </a:xfrm>
          <a:prstGeom prst="rect">
            <a:avLst/>
          </a:prstGeom>
        </p:spPr>
      </p:pic>
      <p:sp>
        <p:nvSpPr>
          <p:cNvPr id="2" name="CuadroTexto 1">
            <a:extLst>
              <a:ext uri="{FF2B5EF4-FFF2-40B4-BE49-F238E27FC236}">
                <a16:creationId xmlns:a16="http://schemas.microsoft.com/office/drawing/2014/main" id="{AB30E802-388F-4634-8BB5-3E61494DA64A}"/>
              </a:ext>
            </a:extLst>
          </p:cNvPr>
          <p:cNvSpPr txBox="1"/>
          <p:nvPr/>
        </p:nvSpPr>
        <p:spPr>
          <a:xfrm>
            <a:off x="8438813" y="28360"/>
            <a:ext cx="3806190" cy="923330"/>
          </a:xfrm>
          <a:prstGeom prst="rect">
            <a:avLst/>
          </a:prstGeom>
          <a:noFill/>
        </p:spPr>
        <p:txBody>
          <a:bodyPr wrap="square" rtlCol="0">
            <a:spAutoFit/>
          </a:bodyPr>
          <a:lstStyle/>
          <a:p>
            <a:pPr algn="ctr"/>
            <a:r>
              <a:rPr lang="es-ES" b="1" i="1" dirty="0">
                <a:solidFill>
                  <a:srgbClr val="FF0000"/>
                </a:solidFill>
              </a:rPr>
              <a:t>0.57 %</a:t>
            </a:r>
            <a:r>
              <a:rPr lang="es-ES" dirty="0">
                <a:solidFill>
                  <a:srgbClr val="FF0000"/>
                </a:solidFill>
              </a:rPr>
              <a:t> </a:t>
            </a:r>
            <a:r>
              <a:rPr lang="es-ES" dirty="0"/>
              <a:t>de la provincia  puede presentar inundación costera</a:t>
            </a:r>
            <a:endParaRPr lang="es-PA" dirty="0"/>
          </a:p>
        </p:txBody>
      </p:sp>
    </p:spTree>
    <p:extLst>
      <p:ext uri="{BB962C8B-B14F-4D97-AF65-F5344CB8AC3E}">
        <p14:creationId xmlns:p14="http://schemas.microsoft.com/office/powerpoint/2010/main" val="81562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7">
            <a:extLst>
              <a:ext uri="{FF2B5EF4-FFF2-40B4-BE49-F238E27FC236}">
                <a16:creationId xmlns:a16="http://schemas.microsoft.com/office/drawing/2014/main" id="{F223AC67-243A-F060-16B5-3BFDEB104E34}"/>
              </a:ext>
            </a:extLst>
          </p:cNvPr>
          <p:cNvGraphicFramePr>
            <a:graphicFrameLocks noGrp="1"/>
          </p:cNvGraphicFramePr>
          <p:nvPr/>
        </p:nvGraphicFramePr>
        <p:xfrm>
          <a:off x="2357120" y="1270000"/>
          <a:ext cx="7326813" cy="4876914"/>
        </p:xfrm>
        <a:graphic>
          <a:graphicData uri="http://schemas.openxmlformats.org/drawingml/2006/table">
            <a:tbl>
              <a:tblPr firstRow="1" bandRow="1">
                <a:tableStyleId>{5C22544A-7EE6-4342-B048-85BDC9FD1C3A}</a:tableStyleId>
              </a:tblPr>
              <a:tblGrid>
                <a:gridCol w="1708515">
                  <a:extLst>
                    <a:ext uri="{9D8B030D-6E8A-4147-A177-3AD203B41FA5}">
                      <a16:colId xmlns:a16="http://schemas.microsoft.com/office/drawing/2014/main" val="3444198268"/>
                    </a:ext>
                  </a:extLst>
                </a:gridCol>
                <a:gridCol w="2851238">
                  <a:extLst>
                    <a:ext uri="{9D8B030D-6E8A-4147-A177-3AD203B41FA5}">
                      <a16:colId xmlns:a16="http://schemas.microsoft.com/office/drawing/2014/main" val="2559383450"/>
                    </a:ext>
                  </a:extLst>
                </a:gridCol>
                <a:gridCol w="2767060">
                  <a:extLst>
                    <a:ext uri="{9D8B030D-6E8A-4147-A177-3AD203B41FA5}">
                      <a16:colId xmlns:a16="http://schemas.microsoft.com/office/drawing/2014/main" val="1461760494"/>
                    </a:ext>
                  </a:extLst>
                </a:gridCol>
              </a:tblGrid>
              <a:tr h="676701">
                <a:tc>
                  <a:txBody>
                    <a:bodyPr/>
                    <a:lstStyle/>
                    <a:p>
                      <a:pPr lvl="0" algn="ctr">
                        <a:buNone/>
                      </a:pPr>
                      <a:r>
                        <a:rPr lang="es-ES" sz="1600" dirty="0"/>
                        <a:t>Impacto</a:t>
                      </a:r>
                    </a:p>
                  </a:txBody>
                  <a:tcPr anchor="ctr">
                    <a:solidFill>
                      <a:schemeClr val="bg2">
                        <a:lumMod val="75000"/>
                      </a:schemeClr>
                    </a:solidFill>
                  </a:tcPr>
                </a:tc>
                <a:tc>
                  <a:txBody>
                    <a:bodyPr/>
                    <a:lstStyle/>
                    <a:p>
                      <a:pPr lvl="0" algn="ctr">
                        <a:buNone/>
                      </a:pPr>
                      <a:r>
                        <a:rPr lang="es-ES" sz="1600" dirty="0"/>
                        <a:t>Nombre de Impacto</a:t>
                      </a:r>
                    </a:p>
                  </a:txBody>
                  <a:tcPr anchor="ctr">
                    <a:solidFill>
                      <a:schemeClr val="bg2">
                        <a:lumMod val="75000"/>
                      </a:schemeClr>
                    </a:solidFill>
                  </a:tcPr>
                </a:tc>
                <a:tc>
                  <a:txBody>
                    <a:bodyPr/>
                    <a:lstStyle/>
                    <a:p>
                      <a:pPr lvl="0" algn="ctr">
                        <a:buNone/>
                      </a:pPr>
                      <a:r>
                        <a:rPr lang="es-ES" sz="1600" dirty="0"/>
                        <a:t>Porcentaje (%)</a:t>
                      </a:r>
                    </a:p>
                  </a:txBody>
                  <a:tcPr anchor="ctr">
                    <a:solidFill>
                      <a:schemeClr val="bg2">
                        <a:lumMod val="75000"/>
                      </a:schemeClr>
                    </a:solidFill>
                  </a:tcPr>
                </a:tc>
                <a:extLst>
                  <a:ext uri="{0D108BD9-81ED-4DB2-BD59-A6C34878D82A}">
                    <a16:rowId xmlns:a16="http://schemas.microsoft.com/office/drawing/2014/main" val="4186769133"/>
                  </a:ext>
                </a:extLst>
              </a:tr>
              <a:tr h="676701">
                <a:tc>
                  <a:txBody>
                    <a:bodyPr/>
                    <a:lstStyle/>
                    <a:p>
                      <a:pPr algn="ctr"/>
                      <a:r>
                        <a:rPr lang="es-ES" sz="1600" dirty="0"/>
                        <a:t>5</a:t>
                      </a:r>
                    </a:p>
                  </a:txBody>
                  <a:tcPr anchor="ctr">
                    <a:solidFill>
                      <a:srgbClr val="FF6600"/>
                    </a:solidFill>
                  </a:tcPr>
                </a:tc>
                <a:tc>
                  <a:txBody>
                    <a:bodyPr/>
                    <a:lstStyle/>
                    <a:p>
                      <a:pPr lvl="0" algn="ctr">
                        <a:buNone/>
                      </a:pPr>
                      <a:r>
                        <a:rPr lang="es-ES" sz="1600" dirty="0"/>
                        <a:t>Zona Poblada</a:t>
                      </a:r>
                    </a:p>
                  </a:txBody>
                  <a:tcPr anchor="ctr">
                    <a:solidFill>
                      <a:srgbClr val="FF6600"/>
                    </a:solidFill>
                  </a:tcPr>
                </a:tc>
                <a:tc>
                  <a:txBody>
                    <a:bodyPr/>
                    <a:lstStyle/>
                    <a:p>
                      <a:pPr lvl="0" algn="r">
                        <a:buNone/>
                      </a:pPr>
                      <a:r>
                        <a:rPr lang="es-ES" sz="1600" dirty="0"/>
                        <a:t>0.02</a:t>
                      </a:r>
                    </a:p>
                  </a:txBody>
                  <a:tcPr anchor="ctr">
                    <a:solidFill>
                      <a:srgbClr val="FF6600"/>
                    </a:solidFill>
                  </a:tcPr>
                </a:tc>
                <a:extLst>
                  <a:ext uri="{0D108BD9-81ED-4DB2-BD59-A6C34878D82A}">
                    <a16:rowId xmlns:a16="http://schemas.microsoft.com/office/drawing/2014/main" val="1099398685"/>
                  </a:ext>
                </a:extLst>
              </a:tr>
              <a:tr h="676701">
                <a:tc>
                  <a:txBody>
                    <a:bodyPr/>
                    <a:lstStyle/>
                    <a:p>
                      <a:pPr lvl="0" algn="ctr">
                        <a:buNone/>
                      </a:pPr>
                      <a:r>
                        <a:rPr lang="es-ES" sz="1600" b="0" i="0" u="none" strike="noStrike" noProof="0" dirty="0">
                          <a:latin typeface="Calibri"/>
                        </a:rPr>
                        <a:t>4</a:t>
                      </a:r>
                      <a:endParaRPr lang="es-ES" sz="1600" dirty="0"/>
                    </a:p>
                  </a:txBody>
                  <a:tcPr anchor="ctr">
                    <a:solidFill>
                      <a:srgbClr val="FFC000"/>
                    </a:solidFill>
                  </a:tcPr>
                </a:tc>
                <a:tc>
                  <a:txBody>
                    <a:bodyPr/>
                    <a:lstStyle/>
                    <a:p>
                      <a:pPr lvl="0" algn="ctr">
                        <a:buNone/>
                      </a:pPr>
                      <a:r>
                        <a:rPr lang="es-ES" sz="1600" b="0" i="0" u="none" strike="noStrike" noProof="0" dirty="0">
                          <a:latin typeface="Calibri"/>
                        </a:rPr>
                        <a:t>Infraestructura</a:t>
                      </a:r>
                    </a:p>
                  </a:txBody>
                  <a:tcPr anchor="ctr">
                    <a:solidFill>
                      <a:srgbClr val="FFC000"/>
                    </a:solidFill>
                  </a:tcPr>
                </a:tc>
                <a:tc>
                  <a:txBody>
                    <a:bodyPr/>
                    <a:lstStyle/>
                    <a:p>
                      <a:pPr lvl="0" algn="r">
                        <a:buNone/>
                      </a:pPr>
                      <a:r>
                        <a:rPr lang="es-ES" sz="1600" b="0" i="0" u="none" strike="noStrike" noProof="0" dirty="0">
                          <a:latin typeface="Calibri"/>
                        </a:rPr>
                        <a:t>0.003</a:t>
                      </a:r>
                    </a:p>
                  </a:txBody>
                  <a:tcPr anchor="ctr">
                    <a:solidFill>
                      <a:srgbClr val="FFC000"/>
                    </a:solidFill>
                  </a:tcPr>
                </a:tc>
                <a:extLst>
                  <a:ext uri="{0D108BD9-81ED-4DB2-BD59-A6C34878D82A}">
                    <a16:rowId xmlns:a16="http://schemas.microsoft.com/office/drawing/2014/main" val="2809244842"/>
                  </a:ext>
                </a:extLst>
              </a:tr>
              <a:tr h="723370">
                <a:tc>
                  <a:txBody>
                    <a:bodyPr/>
                    <a:lstStyle/>
                    <a:p>
                      <a:pPr lvl="0" algn="ctr">
                        <a:buNone/>
                      </a:pPr>
                      <a:r>
                        <a:rPr lang="es-ES" sz="1600" b="0" i="0" u="none" strike="noStrike" noProof="0" dirty="0">
                          <a:latin typeface="Calibri"/>
                        </a:rPr>
                        <a:t>3</a:t>
                      </a:r>
                      <a:endParaRPr lang="es-ES" sz="1600" dirty="0"/>
                    </a:p>
                  </a:txBody>
                  <a:tcPr anchor="ctr">
                    <a:solidFill>
                      <a:srgbClr val="FCD5B4"/>
                    </a:solidFill>
                  </a:tcPr>
                </a:tc>
                <a:tc>
                  <a:txBody>
                    <a:bodyPr/>
                    <a:lstStyle/>
                    <a:p>
                      <a:pPr lvl="0" algn="ctr">
                        <a:buNone/>
                      </a:pPr>
                      <a:r>
                        <a:rPr lang="es-ES" sz="1600" b="0" i="0" u="none" strike="noStrike" noProof="0" dirty="0">
                          <a:latin typeface="Calibri"/>
                        </a:rPr>
                        <a:t>Proyecto de Acuicultura/Salinera</a:t>
                      </a:r>
                    </a:p>
                  </a:txBody>
                  <a:tcPr anchor="ctr">
                    <a:solidFill>
                      <a:srgbClr val="FCD5B4"/>
                    </a:solidFill>
                  </a:tcPr>
                </a:tc>
                <a:tc>
                  <a:txBody>
                    <a:bodyPr/>
                    <a:lstStyle/>
                    <a:p>
                      <a:pPr lvl="0" algn="r">
                        <a:buNone/>
                      </a:pPr>
                      <a:r>
                        <a:rPr lang="es-ES" sz="1600" b="0" i="0" u="none" strike="noStrike" noProof="0" dirty="0">
                          <a:latin typeface="Calibri"/>
                        </a:rPr>
                        <a:t>0.14</a:t>
                      </a:r>
                      <a:endParaRPr lang="es-ES" dirty="0"/>
                    </a:p>
                  </a:txBody>
                  <a:tcPr anchor="ctr">
                    <a:solidFill>
                      <a:srgbClr val="FCD5B4"/>
                    </a:solidFill>
                  </a:tcPr>
                </a:tc>
                <a:extLst>
                  <a:ext uri="{0D108BD9-81ED-4DB2-BD59-A6C34878D82A}">
                    <a16:rowId xmlns:a16="http://schemas.microsoft.com/office/drawing/2014/main" val="125121875"/>
                  </a:ext>
                </a:extLst>
              </a:tr>
              <a:tr h="676701">
                <a:tc>
                  <a:txBody>
                    <a:bodyPr/>
                    <a:lstStyle/>
                    <a:p>
                      <a:pPr lvl="0" algn="ctr">
                        <a:buNone/>
                      </a:pPr>
                      <a:r>
                        <a:rPr lang="es-ES" sz="1600" b="0" i="0" u="none" strike="noStrike" noProof="0" dirty="0">
                          <a:latin typeface="Calibri"/>
                        </a:rPr>
                        <a:t>2</a:t>
                      </a:r>
                      <a:endParaRPr lang="es-ES" sz="1600" dirty="0"/>
                    </a:p>
                  </a:txBody>
                  <a:tcPr anchor="ctr">
                    <a:solidFill>
                      <a:srgbClr val="FFFFCC"/>
                    </a:solidFill>
                  </a:tcPr>
                </a:tc>
                <a:tc>
                  <a:txBody>
                    <a:bodyPr/>
                    <a:lstStyle/>
                    <a:p>
                      <a:pPr lvl="0" algn="ctr">
                        <a:buNone/>
                      </a:pPr>
                      <a:r>
                        <a:rPr lang="es-ES" sz="1600" b="0" i="0" u="none" strike="noStrike" noProof="0" dirty="0">
                          <a:latin typeface="Calibri"/>
                        </a:rPr>
                        <a:t>Otras Coberturas</a:t>
                      </a:r>
                    </a:p>
                  </a:txBody>
                  <a:tcPr anchor="ctr">
                    <a:solidFill>
                      <a:srgbClr val="FFFFCC"/>
                    </a:solidFill>
                  </a:tcPr>
                </a:tc>
                <a:tc>
                  <a:txBody>
                    <a:bodyPr/>
                    <a:lstStyle/>
                    <a:p>
                      <a:pPr lvl="0" algn="r">
                        <a:buNone/>
                      </a:pPr>
                      <a:r>
                        <a:rPr lang="es-ES" sz="1600" b="0" i="0" u="none" strike="noStrike" baseline="0" noProof="0" dirty="0">
                          <a:solidFill>
                            <a:srgbClr val="000000"/>
                          </a:solidFill>
                          <a:latin typeface="Calibri"/>
                        </a:rPr>
                        <a:t>0.61</a:t>
                      </a:r>
                    </a:p>
                  </a:txBody>
                  <a:tcPr anchor="ctr">
                    <a:solidFill>
                      <a:srgbClr val="FFFFCC"/>
                    </a:solidFill>
                  </a:tcPr>
                </a:tc>
                <a:extLst>
                  <a:ext uri="{0D108BD9-81ED-4DB2-BD59-A6C34878D82A}">
                    <a16:rowId xmlns:a16="http://schemas.microsoft.com/office/drawing/2014/main" val="1078726835"/>
                  </a:ext>
                </a:extLst>
              </a:tr>
              <a:tr h="723370">
                <a:tc>
                  <a:txBody>
                    <a:bodyPr/>
                    <a:lstStyle/>
                    <a:p>
                      <a:pPr lvl="0" algn="ctr">
                        <a:lnSpc>
                          <a:spcPct val="100000"/>
                        </a:lnSpc>
                        <a:spcBef>
                          <a:spcPts val="0"/>
                        </a:spcBef>
                        <a:spcAft>
                          <a:spcPts val="0"/>
                        </a:spcAft>
                        <a:buNone/>
                      </a:pPr>
                      <a:r>
                        <a:rPr lang="es-ES" sz="1600" b="0" i="0" u="none" strike="noStrike" noProof="0" dirty="0">
                          <a:latin typeface="Calibri"/>
                        </a:rPr>
                        <a:t>1</a:t>
                      </a:r>
                    </a:p>
                  </a:txBody>
                  <a:tcPr anchor="ctr">
                    <a:solidFill>
                      <a:srgbClr val="DAEEF3"/>
                    </a:solidFill>
                  </a:tcPr>
                </a:tc>
                <a:tc>
                  <a:txBody>
                    <a:bodyPr/>
                    <a:lstStyle/>
                    <a:p>
                      <a:pPr lvl="0" algn="ctr">
                        <a:lnSpc>
                          <a:spcPct val="100000"/>
                        </a:lnSpc>
                        <a:spcBef>
                          <a:spcPts val="0"/>
                        </a:spcBef>
                        <a:spcAft>
                          <a:spcPts val="0"/>
                        </a:spcAft>
                        <a:buNone/>
                      </a:pPr>
                      <a:r>
                        <a:rPr lang="es-ES" sz="1600" b="0" i="0" u="none" strike="noStrike" noProof="0" dirty="0">
                          <a:latin typeface="Calibri"/>
                        </a:rPr>
                        <a:t>Zonas asociadas a humedales</a:t>
                      </a:r>
                    </a:p>
                  </a:txBody>
                  <a:tcPr anchor="ctr">
                    <a:solidFill>
                      <a:srgbClr val="DAEEF3"/>
                    </a:solidFill>
                  </a:tcPr>
                </a:tc>
                <a:tc>
                  <a:txBody>
                    <a:bodyPr/>
                    <a:lstStyle/>
                    <a:p>
                      <a:pPr lvl="0" algn="r">
                        <a:lnSpc>
                          <a:spcPct val="100000"/>
                        </a:lnSpc>
                        <a:spcBef>
                          <a:spcPts val="0"/>
                        </a:spcBef>
                        <a:spcAft>
                          <a:spcPts val="0"/>
                        </a:spcAft>
                        <a:buNone/>
                      </a:pPr>
                      <a:r>
                        <a:rPr lang="es-ES" sz="1600" b="0" i="0" u="none" strike="noStrike" noProof="0" dirty="0"/>
                        <a:t>0.87</a:t>
                      </a:r>
                    </a:p>
                  </a:txBody>
                  <a:tcPr anchor="ctr">
                    <a:solidFill>
                      <a:srgbClr val="DAEEF3"/>
                    </a:solidFill>
                  </a:tcPr>
                </a:tc>
                <a:extLst>
                  <a:ext uri="{0D108BD9-81ED-4DB2-BD59-A6C34878D82A}">
                    <a16:rowId xmlns:a16="http://schemas.microsoft.com/office/drawing/2014/main" val="3713324148"/>
                  </a:ext>
                </a:extLst>
              </a:tr>
              <a:tr h="723370">
                <a:tc>
                  <a:txBody>
                    <a:bodyPr/>
                    <a:lstStyle/>
                    <a:p>
                      <a:pPr lvl="0" algn="ctr">
                        <a:buNone/>
                      </a:pPr>
                      <a:r>
                        <a:rPr lang="es-ES" sz="1600" b="0" i="0" u="none" strike="noStrike" noProof="0" dirty="0">
                          <a:latin typeface="Calibri"/>
                        </a:rPr>
                        <a:t>0</a:t>
                      </a:r>
                      <a:endParaRPr lang="es-ES" sz="1600" dirty="0"/>
                    </a:p>
                  </a:txBody>
                  <a:tcPr anchor="ctr">
                    <a:solidFill>
                      <a:srgbClr val="C5D9F1"/>
                    </a:solidFill>
                  </a:tcPr>
                </a:tc>
                <a:tc>
                  <a:txBody>
                    <a:bodyPr/>
                    <a:lstStyle/>
                    <a:p>
                      <a:pPr lvl="0" algn="ctr">
                        <a:buNone/>
                      </a:pPr>
                      <a:r>
                        <a:rPr lang="es-ES" sz="1600" b="0" i="0" u="none" strike="noStrike" noProof="0" dirty="0">
                          <a:latin typeface="Calibri"/>
                        </a:rPr>
                        <a:t>Zonas con presencia de agua permanente</a:t>
                      </a:r>
                    </a:p>
                  </a:txBody>
                  <a:tcPr anchor="ctr">
                    <a:solidFill>
                      <a:srgbClr val="C5D9F1"/>
                    </a:solidFill>
                  </a:tcPr>
                </a:tc>
                <a:tc>
                  <a:txBody>
                    <a:bodyPr/>
                    <a:lstStyle/>
                    <a:p>
                      <a:pPr lvl="0" algn="r">
                        <a:buNone/>
                      </a:pPr>
                      <a:r>
                        <a:rPr lang="es-ES" sz="1600" b="0" i="0" u="none" strike="noStrike" noProof="0" dirty="0">
                          <a:latin typeface="Calibri"/>
                        </a:rPr>
                        <a:t>0.36</a:t>
                      </a:r>
                    </a:p>
                  </a:txBody>
                  <a:tcPr anchor="ctr">
                    <a:solidFill>
                      <a:srgbClr val="C5D9F1"/>
                    </a:solidFill>
                  </a:tcPr>
                </a:tc>
                <a:extLst>
                  <a:ext uri="{0D108BD9-81ED-4DB2-BD59-A6C34878D82A}">
                    <a16:rowId xmlns:a16="http://schemas.microsoft.com/office/drawing/2014/main" val="3142028878"/>
                  </a:ext>
                </a:extLst>
              </a:tr>
            </a:tbl>
          </a:graphicData>
        </a:graphic>
      </p:graphicFrame>
      <p:sp>
        <p:nvSpPr>
          <p:cNvPr id="6" name="CuadroTexto 5">
            <a:extLst>
              <a:ext uri="{FF2B5EF4-FFF2-40B4-BE49-F238E27FC236}">
                <a16:creationId xmlns:a16="http://schemas.microsoft.com/office/drawing/2014/main" id="{F454B4AF-7D11-4DCD-A319-D77BA2D56035}"/>
              </a:ext>
            </a:extLst>
          </p:cNvPr>
          <p:cNvSpPr txBox="1"/>
          <p:nvPr/>
        </p:nvSpPr>
        <p:spPr>
          <a:xfrm>
            <a:off x="2834640" y="388620"/>
            <a:ext cx="7555230" cy="830997"/>
          </a:xfrm>
          <a:prstGeom prst="rect">
            <a:avLst/>
          </a:prstGeom>
          <a:noFill/>
        </p:spPr>
        <p:txBody>
          <a:bodyPr wrap="square" rtlCol="0">
            <a:spAutoFit/>
          </a:bodyPr>
          <a:lstStyle/>
          <a:p>
            <a:pPr algn="ctr"/>
            <a:r>
              <a:rPr lang="es-MX" sz="2400" b="1" dirty="0">
                <a:solidFill>
                  <a:srgbClr val="002060"/>
                </a:solidFill>
              </a:rPr>
              <a:t>% de Impacto por categoría de uso según Cobertura Boscosa 2021 a nivel nacional</a:t>
            </a:r>
            <a:endParaRPr lang="es-PA" sz="2400" b="1" dirty="0">
              <a:solidFill>
                <a:srgbClr val="002060"/>
              </a:solidFill>
            </a:endParaRPr>
          </a:p>
        </p:txBody>
      </p:sp>
      <p:sp>
        <p:nvSpPr>
          <p:cNvPr id="5" name="CuadroTexto 4">
            <a:extLst>
              <a:ext uri="{FF2B5EF4-FFF2-40B4-BE49-F238E27FC236}">
                <a16:creationId xmlns:a16="http://schemas.microsoft.com/office/drawing/2014/main" id="{625A462C-2F92-41BD-96E7-603BFABFC0FE}"/>
              </a:ext>
            </a:extLst>
          </p:cNvPr>
          <p:cNvSpPr txBox="1"/>
          <p:nvPr/>
        </p:nvSpPr>
        <p:spPr>
          <a:xfrm>
            <a:off x="945052" y="6130826"/>
            <a:ext cx="7616018" cy="338554"/>
          </a:xfrm>
          <a:prstGeom prst="rect">
            <a:avLst/>
          </a:prstGeom>
          <a:noFill/>
        </p:spPr>
        <p:txBody>
          <a:bodyPr wrap="square" rtlCol="0">
            <a:spAutoFit/>
          </a:bodyPr>
          <a:lstStyle/>
          <a:p>
            <a:r>
              <a:rPr lang="es-MX" sz="1600" dirty="0"/>
              <a:t>Fuente: Dirección de Información Ambiental del Ministerio de Ambiente</a:t>
            </a:r>
            <a:endParaRPr lang="es-PA" sz="1600" dirty="0"/>
          </a:p>
        </p:txBody>
      </p:sp>
    </p:spTree>
    <p:extLst>
      <p:ext uri="{BB962C8B-B14F-4D97-AF65-F5344CB8AC3E}">
        <p14:creationId xmlns:p14="http://schemas.microsoft.com/office/powerpoint/2010/main" val="86710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51B00113-F67B-AA21-38E0-122173EF3B83}"/>
              </a:ext>
            </a:extLst>
          </p:cNvPr>
          <p:cNvSpPr/>
          <p:nvPr/>
        </p:nvSpPr>
        <p:spPr bwMode="auto">
          <a:xfrm>
            <a:off x="8450035" y="528320"/>
            <a:ext cx="1341120" cy="1198880"/>
          </a:xfrm>
          <a:prstGeom prst="ellipse">
            <a:avLst/>
          </a:prstGeom>
          <a:solidFill>
            <a:schemeClr val="tx2"/>
          </a:solidFill>
          <a:ln w="25400" cap="flat" cmpd="sng" algn="ctr">
            <a:solidFill>
              <a:srgbClr val="0B3E64"/>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s-PA"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pic>
        <p:nvPicPr>
          <p:cNvPr id="3078" name="Picture 6" descr="Panamá hace llamado a las naciones a proteger los océanos – CDN1 – Cambio  Climático">
            <a:extLst>
              <a:ext uri="{FF2B5EF4-FFF2-40B4-BE49-F238E27FC236}">
                <a16:creationId xmlns:a16="http://schemas.microsoft.com/office/drawing/2014/main" id="{B10A9CA6-DE58-4911-EC84-3844B9741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38" y="198678"/>
            <a:ext cx="4530762" cy="3814521"/>
          </a:xfrm>
          <a:prstGeom prst="ellipse">
            <a:avLst/>
          </a:prstGeom>
          <a:noFill/>
          <a:ln>
            <a:solidFill>
              <a:srgbClr val="0B3E64"/>
            </a:solidFill>
          </a:ln>
          <a:extLst>
            <a:ext uri="{909E8E84-426E-40DD-AFC4-6F175D3DCCD1}">
              <a14:hiddenFill xmlns:a14="http://schemas.microsoft.com/office/drawing/2010/main">
                <a:solidFill>
                  <a:srgbClr val="FFFFFF"/>
                </a:solidFill>
              </a14:hiddenFill>
            </a:ext>
          </a:extLst>
        </p:spPr>
      </p:pic>
      <p:pic>
        <p:nvPicPr>
          <p:cNvPr id="1026" name="Picture 2" descr="Ícono de aumento de temperatura ilustración 3d de la colección de cambio  climático ícono creativo de aumento de temperatura 3d para plantillas de  diseño web, infografías y más | Vector Premium">
            <a:extLst>
              <a:ext uri="{FF2B5EF4-FFF2-40B4-BE49-F238E27FC236}">
                <a16:creationId xmlns:a16="http://schemas.microsoft.com/office/drawing/2014/main" id="{45D3A7CA-04C0-4CC4-ABF5-B1C1A1689B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580" y="2611754"/>
            <a:ext cx="4019450" cy="3636645"/>
          </a:xfrm>
          <a:prstGeom prst="ellipse">
            <a:avLst/>
          </a:prstGeom>
          <a:noFill/>
          <a:ln>
            <a:solidFill>
              <a:srgbClr val="0B3E64"/>
            </a:solidFill>
          </a:ln>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C12E5AA-0C45-669A-801E-BFAEB9117519}"/>
              </a:ext>
            </a:extLst>
          </p:cNvPr>
          <p:cNvSpPr>
            <a:spLocks noGrp="1"/>
          </p:cNvSpPr>
          <p:nvPr>
            <p:ph type="ctrTitle"/>
          </p:nvPr>
        </p:nvSpPr>
        <p:spPr>
          <a:xfrm>
            <a:off x="707506" y="1801177"/>
            <a:ext cx="4133003" cy="2387600"/>
          </a:xfrm>
        </p:spPr>
        <p:txBody>
          <a:bodyPr/>
          <a:lstStyle/>
          <a:p>
            <a:r>
              <a:rPr lang="es-PA" sz="4000" b="1" dirty="0">
                <a:solidFill>
                  <a:srgbClr val="0B3E64"/>
                </a:solidFill>
                <a:latin typeface="Avenir Next LT Pro" panose="020B0504020202020204" pitchFamily="34" charset="0"/>
              </a:rPr>
              <a:t>AUMENTO DE </a:t>
            </a:r>
            <a:r>
              <a:rPr lang="es-PA" sz="4000" b="1" dirty="0">
                <a:solidFill>
                  <a:srgbClr val="C00000"/>
                </a:solidFill>
                <a:latin typeface="Avenir Next LT Pro" panose="020B0504020202020204" pitchFamily="34" charset="0"/>
              </a:rPr>
              <a:t>TEMPERATURA</a:t>
            </a:r>
            <a:r>
              <a:rPr lang="es-PA" sz="4000" b="1" dirty="0">
                <a:solidFill>
                  <a:srgbClr val="0B3E64"/>
                </a:solidFill>
                <a:latin typeface="Avenir Next LT Pro" panose="020B0504020202020204" pitchFamily="34" charset="0"/>
              </a:rPr>
              <a:t> EN LOS OCÉANOS</a:t>
            </a:r>
          </a:p>
        </p:txBody>
      </p:sp>
      <p:sp>
        <p:nvSpPr>
          <p:cNvPr id="3" name="Subtítulo 2">
            <a:extLst>
              <a:ext uri="{FF2B5EF4-FFF2-40B4-BE49-F238E27FC236}">
                <a16:creationId xmlns:a16="http://schemas.microsoft.com/office/drawing/2014/main" id="{BF7A18B0-688D-3FD4-8601-A9415F981FE4}"/>
              </a:ext>
            </a:extLst>
          </p:cNvPr>
          <p:cNvSpPr>
            <a:spLocks noGrp="1"/>
          </p:cNvSpPr>
          <p:nvPr>
            <p:ph type="subTitle" idx="1"/>
          </p:nvPr>
        </p:nvSpPr>
        <p:spPr>
          <a:xfrm>
            <a:off x="934720" y="4541836"/>
            <a:ext cx="4413789" cy="1294765"/>
          </a:xfrm>
          <a:ln>
            <a:solidFill>
              <a:srgbClr val="0B3E64"/>
            </a:solidFill>
          </a:ln>
        </p:spPr>
        <p:txBody>
          <a:bodyPr/>
          <a:lstStyle/>
          <a:p>
            <a:r>
              <a:rPr lang="es-PA" sz="1600" dirty="0">
                <a:solidFill>
                  <a:srgbClr val="0B3E64"/>
                </a:solidFill>
                <a:latin typeface="Avenir Next LT Pro" panose="020B0504020202020204" pitchFamily="34" charset="0"/>
              </a:rPr>
              <a:t>Información extraída del sexto informe de evaluación: </a:t>
            </a:r>
            <a:r>
              <a:rPr lang="es-ES" sz="1600" dirty="0">
                <a:solidFill>
                  <a:srgbClr val="0B3E64"/>
                </a:solidFill>
                <a:latin typeface="Avenir Next LT Pro" panose="020B0504020202020204" pitchFamily="34" charset="0"/>
              </a:rPr>
              <a:t> Cambio Climático 2022: impactos, adaptación y vulnerabilidad  por parte del IPCC.</a:t>
            </a:r>
            <a:endParaRPr lang="es-PA" sz="1600" dirty="0">
              <a:solidFill>
                <a:srgbClr val="0B3E64"/>
              </a:solidFill>
              <a:latin typeface="Avenir Next LT Pro" panose="020B0504020202020204" pitchFamily="34" charset="0"/>
            </a:endParaRPr>
          </a:p>
        </p:txBody>
      </p:sp>
      <p:sp>
        <p:nvSpPr>
          <p:cNvPr id="4" name="Rectángulo 3">
            <a:extLst>
              <a:ext uri="{FF2B5EF4-FFF2-40B4-BE49-F238E27FC236}">
                <a16:creationId xmlns:a16="http://schemas.microsoft.com/office/drawing/2014/main" id="{67F883C3-FB7C-6607-891D-877B0B229265}"/>
              </a:ext>
            </a:extLst>
          </p:cNvPr>
          <p:cNvSpPr/>
          <p:nvPr/>
        </p:nvSpPr>
        <p:spPr bwMode="auto">
          <a:xfrm>
            <a:off x="7566115" y="5189218"/>
            <a:ext cx="883920" cy="779341"/>
          </a:xfrm>
          <a:prstGeom prst="rect">
            <a:avLst/>
          </a:prstGeom>
          <a:solidFill>
            <a:schemeClr val="bg1"/>
          </a:solidFill>
          <a:ln w="25400" cap="flat" cmpd="sng" algn="ctr">
            <a:solidFill>
              <a:srgbClr val="0B3E64"/>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s-PA"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sp>
        <p:nvSpPr>
          <p:cNvPr id="5" name="Elipse 4">
            <a:extLst>
              <a:ext uri="{FF2B5EF4-FFF2-40B4-BE49-F238E27FC236}">
                <a16:creationId xmlns:a16="http://schemas.microsoft.com/office/drawing/2014/main" id="{AFC70042-4ECE-5B40-9B9E-D7A1AEA3DB26}"/>
              </a:ext>
            </a:extLst>
          </p:cNvPr>
          <p:cNvSpPr/>
          <p:nvPr/>
        </p:nvSpPr>
        <p:spPr bwMode="auto">
          <a:xfrm>
            <a:off x="1960880" y="-680720"/>
            <a:ext cx="45719" cy="45719"/>
          </a:xfrm>
          <a:prstGeom prst="ellipse">
            <a:avLst/>
          </a:prstGeom>
          <a:solidFill>
            <a:srgbClr val="FFFFFF"/>
          </a:solidFill>
          <a:ln w="25400" cap="flat" cmpd="sng" algn="ctr">
            <a:solidFill>
              <a:schemeClr val="accent1"/>
            </a:solid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s-PA" sz="1800" b="0" i="0" u="none" strike="noStrike" cap="none" normalizeH="0" baseline="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p:txBody>
      </p:sp>
      <p:cxnSp>
        <p:nvCxnSpPr>
          <p:cNvPr id="8" name="Conector recto 7">
            <a:extLst>
              <a:ext uri="{FF2B5EF4-FFF2-40B4-BE49-F238E27FC236}">
                <a16:creationId xmlns:a16="http://schemas.microsoft.com/office/drawing/2014/main" id="{D56BDF76-499A-2656-DF1E-540C5D8EF291}"/>
              </a:ext>
            </a:extLst>
          </p:cNvPr>
          <p:cNvCxnSpPr>
            <a:cxnSpLocks/>
          </p:cNvCxnSpPr>
          <p:nvPr/>
        </p:nvCxnSpPr>
        <p:spPr bwMode="auto">
          <a:xfrm flipH="1">
            <a:off x="907173" y="4379276"/>
            <a:ext cx="6658942" cy="0"/>
          </a:xfrm>
          <a:prstGeom prst="line">
            <a:avLst/>
          </a:prstGeom>
          <a:solidFill>
            <a:srgbClr val="FFFFFF"/>
          </a:solidFill>
          <a:ln w="25400" cap="flat" cmpd="sng" algn="ctr">
            <a:solidFill>
              <a:srgbClr val="0B3E64"/>
            </a:solidFill>
            <a:prstDash val="dash"/>
            <a:round/>
            <a:headEnd type="none" w="med" len="med"/>
            <a:tailEnd type="none" w="med" len="med"/>
          </a:ln>
          <a:effectLst>
            <a:outerShdw blurRad="38100" dist="23000" dir="5400000" algn="ctr" rotWithShape="0">
              <a:srgbClr val="000000">
                <a:alpha val="34999"/>
              </a:srgbClr>
            </a:outerShdw>
          </a:effectLst>
        </p:spPr>
      </p:cxnSp>
      <p:pic>
        <p:nvPicPr>
          <p:cNvPr id="10" name="Picture 2">
            <a:extLst>
              <a:ext uri="{FF2B5EF4-FFF2-40B4-BE49-F238E27FC236}">
                <a16:creationId xmlns:a16="http://schemas.microsoft.com/office/drawing/2014/main" id="{C2DCFF97-59A6-4129-B465-08081A5C0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65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11565-7040-4EE4-A5F4-D3AB242CB93F}"/>
              </a:ext>
            </a:extLst>
          </p:cNvPr>
          <p:cNvSpPr>
            <a:spLocks noGrp="1"/>
          </p:cNvSpPr>
          <p:nvPr>
            <p:ph type="title"/>
          </p:nvPr>
        </p:nvSpPr>
        <p:spPr>
          <a:xfrm>
            <a:off x="6624735" y="484187"/>
            <a:ext cx="4606211" cy="1470025"/>
          </a:xfrm>
        </p:spPr>
        <p:txBody>
          <a:bodyPr>
            <a:normAutofit fontScale="90000"/>
          </a:bodyPr>
          <a:lstStyle/>
          <a:p>
            <a:pPr algn="ctr"/>
            <a:r>
              <a:rPr lang="es-PA" sz="3600" b="1" dirty="0">
                <a:latin typeface="Avenir Next LT Pro"/>
              </a:rPr>
              <a:t>Aumento de temperatura de la superficie del océano </a:t>
            </a:r>
          </a:p>
        </p:txBody>
      </p:sp>
      <p:pic>
        <p:nvPicPr>
          <p:cNvPr id="5" name="Imagen 4">
            <a:extLst>
              <a:ext uri="{FF2B5EF4-FFF2-40B4-BE49-F238E27FC236}">
                <a16:creationId xmlns:a16="http://schemas.microsoft.com/office/drawing/2014/main" id="{7D57876B-B8BF-3EC7-9205-55B2E1CD9DA6}"/>
              </a:ext>
            </a:extLst>
          </p:cNvPr>
          <p:cNvPicPr>
            <a:picLocks noChangeAspect="1"/>
          </p:cNvPicPr>
          <p:nvPr/>
        </p:nvPicPr>
        <p:blipFill rotWithShape="1">
          <a:blip r:embed="rId3"/>
          <a:srcRect l="23418" t="25714" r="16276" b="19728"/>
          <a:stretch/>
        </p:blipFill>
        <p:spPr>
          <a:xfrm>
            <a:off x="233265" y="2813179"/>
            <a:ext cx="5458410" cy="3741575"/>
          </a:xfrm>
          <a:prstGeom prst="rect">
            <a:avLst/>
          </a:prstGeom>
        </p:spPr>
      </p:pic>
      <p:cxnSp>
        <p:nvCxnSpPr>
          <p:cNvPr id="7" name="Conector recto de flecha 6">
            <a:extLst>
              <a:ext uri="{FF2B5EF4-FFF2-40B4-BE49-F238E27FC236}">
                <a16:creationId xmlns:a16="http://schemas.microsoft.com/office/drawing/2014/main" id="{33CE384E-EACC-CD5C-E7AE-6B4EC86DBA68}"/>
              </a:ext>
            </a:extLst>
          </p:cNvPr>
          <p:cNvCxnSpPr>
            <a:cxnSpLocks/>
          </p:cNvCxnSpPr>
          <p:nvPr/>
        </p:nvCxnSpPr>
        <p:spPr bwMode="auto">
          <a:xfrm flipV="1">
            <a:off x="1775488" y="2239347"/>
            <a:ext cx="1378259" cy="2079878"/>
          </a:xfrm>
          <a:prstGeom prst="straightConnector1">
            <a:avLst/>
          </a:prstGeom>
          <a:ln>
            <a:solidFill>
              <a:srgbClr val="000000"/>
            </a:solidFill>
            <a:headEnd type="none" w="med" len="med"/>
            <a:tailEnd type="triangle"/>
          </a:ln>
        </p:spPr>
        <p:style>
          <a:lnRef idx="3">
            <a:schemeClr val="dk1"/>
          </a:lnRef>
          <a:fillRef idx="0">
            <a:schemeClr val="dk1"/>
          </a:fillRef>
          <a:effectRef idx="2">
            <a:schemeClr val="dk1"/>
          </a:effectRef>
          <a:fontRef idx="minor">
            <a:schemeClr val="tx1"/>
          </a:fontRef>
        </p:style>
      </p:cxnSp>
      <p:graphicFrame>
        <p:nvGraphicFramePr>
          <p:cNvPr id="15" name="Tabla 15">
            <a:extLst>
              <a:ext uri="{FF2B5EF4-FFF2-40B4-BE49-F238E27FC236}">
                <a16:creationId xmlns:a16="http://schemas.microsoft.com/office/drawing/2014/main" id="{3F9E882B-D07E-D1D2-4F3D-4B60C400A94D}"/>
              </a:ext>
            </a:extLst>
          </p:cNvPr>
          <p:cNvGraphicFramePr>
            <a:graphicFrameLocks noGrp="1"/>
          </p:cNvGraphicFramePr>
          <p:nvPr>
            <p:extLst>
              <p:ext uri="{D42A27DB-BD31-4B8C-83A1-F6EECF244321}">
                <p14:modId xmlns:p14="http://schemas.microsoft.com/office/powerpoint/2010/main" val="157756859"/>
              </p:ext>
            </p:extLst>
          </p:nvPr>
        </p:nvGraphicFramePr>
        <p:xfrm>
          <a:off x="5345205" y="2510117"/>
          <a:ext cx="6708953" cy="2952206"/>
        </p:xfrm>
        <a:graphic>
          <a:graphicData uri="http://schemas.openxmlformats.org/drawingml/2006/table">
            <a:tbl>
              <a:tblPr firstRow="1" bandRow="1">
                <a:tableStyleId>{9DCAF9ED-07DC-4A11-8D7F-57B35C25682E}</a:tableStyleId>
              </a:tblPr>
              <a:tblGrid>
                <a:gridCol w="2801469">
                  <a:extLst>
                    <a:ext uri="{9D8B030D-6E8A-4147-A177-3AD203B41FA5}">
                      <a16:colId xmlns:a16="http://schemas.microsoft.com/office/drawing/2014/main" val="2965369263"/>
                    </a:ext>
                  </a:extLst>
                </a:gridCol>
                <a:gridCol w="1456764">
                  <a:extLst>
                    <a:ext uri="{9D8B030D-6E8A-4147-A177-3AD203B41FA5}">
                      <a16:colId xmlns:a16="http://schemas.microsoft.com/office/drawing/2014/main" val="4071249254"/>
                    </a:ext>
                  </a:extLst>
                </a:gridCol>
                <a:gridCol w="2450720">
                  <a:extLst>
                    <a:ext uri="{9D8B030D-6E8A-4147-A177-3AD203B41FA5}">
                      <a16:colId xmlns:a16="http://schemas.microsoft.com/office/drawing/2014/main" val="2251772057"/>
                    </a:ext>
                  </a:extLst>
                </a:gridCol>
              </a:tblGrid>
              <a:tr h="653143">
                <a:tc>
                  <a:txBody>
                    <a:bodyPr/>
                    <a:lstStyle/>
                    <a:p>
                      <a:pPr algn="ctr"/>
                      <a:r>
                        <a:rPr lang="es-PA" sz="1600" dirty="0"/>
                        <a:t>Período de proyecciones</a:t>
                      </a:r>
                    </a:p>
                  </a:txBody>
                  <a:tcPr/>
                </a:tc>
                <a:tc>
                  <a:txBody>
                    <a:bodyPr/>
                    <a:lstStyle/>
                    <a:p>
                      <a:pPr algn="ctr"/>
                      <a:r>
                        <a:rPr lang="es-PA" sz="1600" dirty="0"/>
                        <a:t>Escenario</a:t>
                      </a:r>
                    </a:p>
                  </a:txBody>
                  <a:tcPr/>
                </a:tc>
                <a:tc>
                  <a:txBody>
                    <a:bodyPr/>
                    <a:lstStyle/>
                    <a:p>
                      <a:pPr algn="ctr"/>
                      <a:r>
                        <a:rPr lang="es-PA" sz="1600" dirty="0"/>
                        <a:t>Incremento de temperatura °C</a:t>
                      </a:r>
                    </a:p>
                  </a:txBody>
                  <a:tcPr/>
                </a:tc>
                <a:extLst>
                  <a:ext uri="{0D108BD9-81ED-4DB2-BD59-A6C34878D82A}">
                    <a16:rowId xmlns:a16="http://schemas.microsoft.com/office/drawing/2014/main" val="1041235208"/>
                  </a:ext>
                </a:extLst>
              </a:tr>
              <a:tr h="653143">
                <a:tc>
                  <a:txBody>
                    <a:bodyPr/>
                    <a:lstStyle/>
                    <a:p>
                      <a:pPr algn="ctr"/>
                      <a:r>
                        <a:rPr lang="es-PA" sz="1600" dirty="0"/>
                        <a:t>Corto plazo (2021-2040)</a:t>
                      </a:r>
                    </a:p>
                  </a:txBody>
                  <a:tcPr/>
                </a:tc>
                <a:tc>
                  <a:txBody>
                    <a:bodyPr/>
                    <a:lstStyle/>
                    <a:p>
                      <a:pPr algn="ctr"/>
                      <a:r>
                        <a:rPr lang="es-PA" sz="1600" dirty="0"/>
                        <a:t>SSP2-4.5</a:t>
                      </a:r>
                    </a:p>
                  </a:txBody>
                  <a:tcPr/>
                </a:tc>
                <a:tc>
                  <a:txBody>
                    <a:bodyPr/>
                    <a:lstStyle/>
                    <a:p>
                      <a:pPr algn="ctr"/>
                      <a:r>
                        <a:rPr lang="es-PA" sz="1600" dirty="0"/>
                        <a:t>Pacifico: 1.2 – 1.3 °C</a:t>
                      </a:r>
                    </a:p>
                    <a:p>
                      <a:pPr algn="ctr"/>
                      <a:r>
                        <a:rPr lang="es-PA" sz="1600" dirty="0"/>
                        <a:t>Caribe: 1.2°C</a:t>
                      </a:r>
                    </a:p>
                  </a:txBody>
                  <a:tcPr/>
                </a:tc>
                <a:extLst>
                  <a:ext uri="{0D108BD9-81ED-4DB2-BD59-A6C34878D82A}">
                    <a16:rowId xmlns:a16="http://schemas.microsoft.com/office/drawing/2014/main" val="2195449935"/>
                  </a:ext>
                </a:extLst>
              </a:tr>
              <a:tr h="653143">
                <a:tc>
                  <a:txBody>
                    <a:bodyPr/>
                    <a:lstStyle/>
                    <a:p>
                      <a:pPr algn="ctr"/>
                      <a:r>
                        <a:rPr lang="es-PA" sz="1600" dirty="0"/>
                        <a:t>Mediano plazo (2041-2060)</a:t>
                      </a:r>
                    </a:p>
                  </a:txBody>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s-PA" sz="1600" dirty="0"/>
                        <a:t>SSP2-4.5</a:t>
                      </a:r>
                    </a:p>
                    <a:p>
                      <a:pPr algn="ctr"/>
                      <a:endParaRPr lang="es-PA" sz="1600" dirty="0"/>
                    </a:p>
                  </a:txBody>
                  <a:tcPr/>
                </a:tc>
                <a:tc>
                  <a:txBody>
                    <a:bodyPr/>
                    <a:lstStyle/>
                    <a:p>
                      <a:pPr algn="ctr"/>
                      <a:r>
                        <a:rPr lang="es-PA" sz="1600" dirty="0"/>
                        <a:t>Pacifico: 1.7 – 1.8 °C</a:t>
                      </a:r>
                    </a:p>
                    <a:p>
                      <a:pPr algn="ctr"/>
                      <a:r>
                        <a:rPr lang="es-PA" sz="1600" dirty="0"/>
                        <a:t>Caribe: 1.6-1.7°C</a:t>
                      </a:r>
                    </a:p>
                    <a:p>
                      <a:pPr algn="ctr"/>
                      <a:endParaRPr lang="es-PA" sz="1600" dirty="0"/>
                    </a:p>
                  </a:txBody>
                  <a:tcPr/>
                </a:tc>
                <a:extLst>
                  <a:ext uri="{0D108BD9-81ED-4DB2-BD59-A6C34878D82A}">
                    <a16:rowId xmlns:a16="http://schemas.microsoft.com/office/drawing/2014/main" val="3795528650"/>
                  </a:ext>
                </a:extLst>
              </a:tr>
              <a:tr h="653143">
                <a:tc>
                  <a:txBody>
                    <a:bodyPr/>
                    <a:lstStyle/>
                    <a:p>
                      <a:pPr algn="ctr"/>
                      <a:r>
                        <a:rPr lang="es-PA" sz="1600" dirty="0"/>
                        <a:t>Largo plazo (2081-2100)</a:t>
                      </a:r>
                    </a:p>
                  </a:txBody>
                  <a:tcP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s-PA" sz="1600" dirty="0"/>
                        <a:t>SSP2-4.5</a:t>
                      </a:r>
                    </a:p>
                    <a:p>
                      <a:pPr algn="ctr"/>
                      <a:endParaRPr lang="es-PA" sz="1600" dirty="0"/>
                    </a:p>
                  </a:txBody>
                  <a:tcPr/>
                </a:tc>
                <a:tc>
                  <a:txBody>
                    <a:bodyPr/>
                    <a:lstStyle/>
                    <a:p>
                      <a:pPr algn="ctr"/>
                      <a:r>
                        <a:rPr lang="es-PA" sz="1600" dirty="0"/>
                        <a:t>Pacifico: 2.3 – 2.5 °C</a:t>
                      </a:r>
                    </a:p>
                    <a:p>
                      <a:pPr algn="ctr"/>
                      <a:r>
                        <a:rPr lang="es-PA" sz="1600" dirty="0"/>
                        <a:t>Caribe: 2.2 – 2.3°C</a:t>
                      </a:r>
                    </a:p>
                    <a:p>
                      <a:pPr algn="ctr"/>
                      <a:endParaRPr lang="es-PA" sz="1600" dirty="0"/>
                    </a:p>
                  </a:txBody>
                  <a:tcPr/>
                </a:tc>
                <a:extLst>
                  <a:ext uri="{0D108BD9-81ED-4DB2-BD59-A6C34878D82A}">
                    <a16:rowId xmlns:a16="http://schemas.microsoft.com/office/drawing/2014/main" val="2967984123"/>
                  </a:ext>
                </a:extLst>
              </a:tr>
            </a:tbl>
          </a:graphicData>
        </a:graphic>
      </p:graphicFrame>
      <p:sp>
        <p:nvSpPr>
          <p:cNvPr id="16" name="CuadroTexto 15">
            <a:extLst>
              <a:ext uri="{FF2B5EF4-FFF2-40B4-BE49-F238E27FC236}">
                <a16:creationId xmlns:a16="http://schemas.microsoft.com/office/drawing/2014/main" id="{A04ACE5C-8617-8353-21C8-28EC80D1D0C9}"/>
              </a:ext>
            </a:extLst>
          </p:cNvPr>
          <p:cNvSpPr txBox="1"/>
          <p:nvPr/>
        </p:nvSpPr>
        <p:spPr>
          <a:xfrm>
            <a:off x="5449078" y="5583438"/>
            <a:ext cx="3629450" cy="461665"/>
          </a:xfrm>
          <a:prstGeom prst="rect">
            <a:avLst/>
          </a:prstGeom>
          <a:noFill/>
        </p:spPr>
        <p:txBody>
          <a:bodyPr wrap="square" rtlCol="0">
            <a:spAutoFit/>
          </a:bodyPr>
          <a:lstStyle/>
          <a:p>
            <a:r>
              <a:rPr lang="es-PA" sz="1200" dirty="0">
                <a:solidFill>
                  <a:schemeClr val="bg2">
                    <a:lumMod val="10000"/>
                  </a:schemeClr>
                </a:solidFill>
              </a:rPr>
              <a:t>En base a 28 modelos parte del CMPI6 – con referencia al periodo de 1850-1900</a:t>
            </a:r>
          </a:p>
        </p:txBody>
      </p:sp>
      <p:pic>
        <p:nvPicPr>
          <p:cNvPr id="18" name="Imagen 17">
            <a:extLst>
              <a:ext uri="{FF2B5EF4-FFF2-40B4-BE49-F238E27FC236}">
                <a16:creationId xmlns:a16="http://schemas.microsoft.com/office/drawing/2014/main" id="{8F09EE5C-2911-2523-DEE0-96ED40BBF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995" y="410520"/>
            <a:ext cx="4192835" cy="2035059"/>
          </a:xfrm>
          <a:prstGeom prst="ellipse">
            <a:avLst/>
          </a:prstGeom>
          <a:ln>
            <a:noFill/>
          </a:ln>
          <a:effectLst>
            <a:softEdge rad="112500"/>
          </a:effectLst>
        </p:spPr>
      </p:pic>
      <p:pic>
        <p:nvPicPr>
          <p:cNvPr id="8" name="Picture 2">
            <a:extLst>
              <a:ext uri="{FF2B5EF4-FFF2-40B4-BE49-F238E27FC236}">
                <a16:creationId xmlns:a16="http://schemas.microsoft.com/office/drawing/2014/main" id="{7559AD4F-5F25-4940-8632-0F5F9A8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78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D63EB4F-7781-4072-AFDF-70478B5488D2}"/>
              </a:ext>
            </a:extLst>
          </p:cNvPr>
          <p:cNvSpPr>
            <a:spLocks noGrp="1"/>
          </p:cNvSpPr>
          <p:nvPr>
            <p:ph type="body" idx="1"/>
          </p:nvPr>
        </p:nvSpPr>
        <p:spPr>
          <a:xfrm>
            <a:off x="535006" y="1326622"/>
            <a:ext cx="11121988" cy="4040905"/>
          </a:xfrm>
        </p:spPr>
        <p:txBody>
          <a:bodyPr>
            <a:noAutofit/>
          </a:bodyPr>
          <a:lstStyle/>
          <a:p>
            <a:pPr algn="just">
              <a:lnSpc>
                <a:spcPct val="160000"/>
              </a:lnSpc>
            </a:pPr>
            <a:endParaRPr lang="es-MX" sz="1800" b="1" dirty="0">
              <a:solidFill>
                <a:srgbClr val="002060"/>
              </a:solidFill>
              <a:latin typeface="Avenir Next LT Pro" panose="020B0504020202020204" pitchFamily="34" charset="0"/>
            </a:endParaRPr>
          </a:p>
          <a:p>
            <a:pPr algn="just">
              <a:lnSpc>
                <a:spcPct val="160000"/>
              </a:lnSpc>
            </a:pPr>
            <a:endParaRPr lang="es-MX" sz="1800" b="1" dirty="0">
              <a:solidFill>
                <a:srgbClr val="002060"/>
              </a:solidFill>
              <a:latin typeface="Avenir Next LT Pro" panose="020B0504020202020204" pitchFamily="34" charset="0"/>
            </a:endParaRPr>
          </a:p>
        </p:txBody>
      </p:sp>
      <p:sp>
        <p:nvSpPr>
          <p:cNvPr id="4" name="CuadroTexto 3">
            <a:extLst>
              <a:ext uri="{FF2B5EF4-FFF2-40B4-BE49-F238E27FC236}">
                <a16:creationId xmlns:a16="http://schemas.microsoft.com/office/drawing/2014/main" id="{644C3059-5176-41C7-A50F-090D3967E72D}"/>
              </a:ext>
            </a:extLst>
          </p:cNvPr>
          <p:cNvSpPr txBox="1"/>
          <p:nvPr/>
        </p:nvSpPr>
        <p:spPr>
          <a:xfrm>
            <a:off x="7915696" y="216100"/>
            <a:ext cx="5223642" cy="646331"/>
          </a:xfrm>
          <a:prstGeom prst="rect">
            <a:avLst/>
          </a:prstGeom>
          <a:noFill/>
        </p:spPr>
        <p:txBody>
          <a:bodyPr wrap="square" rtlCol="0">
            <a:spAutoFit/>
          </a:bodyPr>
          <a:lstStyle/>
          <a:p>
            <a:r>
              <a:rPr lang="es-PA" sz="3600" b="1" dirty="0">
                <a:solidFill>
                  <a:srgbClr val="002060"/>
                </a:solidFill>
              </a:rPr>
              <a:t>Próximos pasos:</a:t>
            </a:r>
          </a:p>
        </p:txBody>
      </p:sp>
      <p:pic>
        <p:nvPicPr>
          <p:cNvPr id="5" name="Picture 2">
            <a:extLst>
              <a:ext uri="{FF2B5EF4-FFF2-40B4-BE49-F238E27FC236}">
                <a16:creationId xmlns:a16="http://schemas.microsoft.com/office/drawing/2014/main" id="{01BCE6ED-43E7-4F66-B170-8EC07BD11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65"/>
            <a:ext cx="1778190" cy="6980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9E90C8CC-EAC0-409A-A6D5-802B276FD39B}"/>
              </a:ext>
            </a:extLst>
          </p:cNvPr>
          <p:cNvGraphicFramePr/>
          <p:nvPr>
            <p:extLst>
              <p:ext uri="{D42A27DB-BD31-4B8C-83A1-F6EECF244321}">
                <p14:modId xmlns:p14="http://schemas.microsoft.com/office/powerpoint/2010/main" val="2005336540"/>
              </p:ext>
            </p:extLst>
          </p:nvPr>
        </p:nvGraphicFramePr>
        <p:xfrm>
          <a:off x="348466" y="988279"/>
          <a:ext cx="115615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3070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0C8E494-7523-41D4-8625-A8ACCD85FA08}"/>
              </a:ext>
            </a:extLst>
          </p:cNvPr>
          <p:cNvSpPr txBox="1"/>
          <p:nvPr/>
        </p:nvSpPr>
        <p:spPr>
          <a:xfrm>
            <a:off x="2977506" y="3669488"/>
            <a:ext cx="2925351" cy="584775"/>
          </a:xfrm>
          <a:prstGeom prst="rect">
            <a:avLst/>
          </a:prstGeom>
          <a:noFill/>
          <a:ln>
            <a:noFill/>
          </a:ln>
        </p:spPr>
        <p:txBody>
          <a:bodyPr spcFirstLastPara="1" wrap="square" lIns="45700" tIns="45700" rIns="45700" bIns="45700" anchor="b" anchorCtr="0">
            <a:noAutofit/>
          </a:bodyPr>
          <a:lstStyle>
            <a:defPPr>
              <a:defRPr lang="es-PA"/>
            </a:defPPr>
            <a:lvl1pPr marR="0" lvl="0" indent="0" algn="ctr">
              <a:lnSpc>
                <a:spcPct val="100000"/>
              </a:lnSpc>
              <a:spcBef>
                <a:spcPts val="0"/>
              </a:spcBef>
              <a:spcAft>
                <a:spcPts val="0"/>
              </a:spcAft>
              <a:buClr>
                <a:srgbClr val="000000"/>
              </a:buClr>
              <a:buSzPts val="2800"/>
              <a:buFont typeface="Calibri"/>
              <a:buNone/>
              <a:defRPr sz="3200" b="1" i="0" u="none" strike="noStrike" cap="none">
                <a:solidFill>
                  <a:srgbClr val="003366"/>
                </a:solidFill>
                <a:latin typeface="Avenir Next LT Pro" panose="020B0504020202020204" pitchFamily="34" charset="0"/>
                <a:ea typeface="Calibri"/>
                <a:cs typeface="Calibri"/>
              </a:defRPr>
            </a:lvl1pPr>
          </a:lstStyle>
          <a:p>
            <a:pPr marL="0" marR="0" lvl="0" indent="0" algn="ctr" defTabSz="914400" eaLnBrk="1" fontAlgn="auto" latinLnBrk="0" hangingPunct="1">
              <a:lnSpc>
                <a:spcPct val="100000"/>
              </a:lnSpc>
              <a:spcBef>
                <a:spcPts val="0"/>
              </a:spcBef>
              <a:spcAft>
                <a:spcPts val="0"/>
              </a:spcAft>
              <a:buClr>
                <a:srgbClr val="000000"/>
              </a:buClr>
              <a:buSzPts val="2800"/>
              <a:buFont typeface="Calibri"/>
              <a:buNone/>
              <a:tabLst/>
              <a:defRPr/>
            </a:pPr>
            <a:r>
              <a:rPr kumimoji="0" lang="es-PA" sz="3200" b="1" i="0" u="none" strike="noStrike" kern="1200" cap="none" spc="0" normalizeH="0" baseline="0" noProof="0" dirty="0">
                <a:ln>
                  <a:noFill/>
                </a:ln>
                <a:solidFill>
                  <a:srgbClr val="003366"/>
                </a:solidFill>
                <a:effectLst/>
                <a:uLnTx/>
                <a:uFillTx/>
                <a:latin typeface="Avenir Next LT Pro" panose="020B0504020202020204" pitchFamily="34" charset="0"/>
                <a:cs typeface="Calibri"/>
              </a:rPr>
              <a:t>¡GRACIAS POR SU ATENCIÓN!</a:t>
            </a:r>
          </a:p>
        </p:txBody>
      </p:sp>
      <p:sp>
        <p:nvSpPr>
          <p:cNvPr id="5" name="Google Shape;66;p10">
            <a:extLst>
              <a:ext uri="{FF2B5EF4-FFF2-40B4-BE49-F238E27FC236}">
                <a16:creationId xmlns:a16="http://schemas.microsoft.com/office/drawing/2014/main" id="{21093A9C-B283-4F92-AA67-838CF38845A7}"/>
              </a:ext>
            </a:extLst>
          </p:cNvPr>
          <p:cNvSpPr txBox="1"/>
          <p:nvPr/>
        </p:nvSpPr>
        <p:spPr>
          <a:xfrm>
            <a:off x="6144740" y="2726825"/>
            <a:ext cx="4330700" cy="1644593"/>
          </a:xfrm>
          <a:prstGeom prst="rect">
            <a:avLst/>
          </a:prstGeom>
          <a:noFill/>
          <a:ln>
            <a:noFill/>
          </a:ln>
        </p:spPr>
        <p:txBody>
          <a:bodyPr spcFirstLastPara="1" wrap="square" lIns="91425" tIns="45700" rIns="91425" bIns="45700" anchor="t" anchorCtr="0">
            <a:noAutofit/>
          </a:bodyPr>
          <a:lstStyle/>
          <a:p>
            <a:pPr>
              <a:lnSpc>
                <a:spcPct val="150000"/>
              </a:lnSpc>
              <a:buClr>
                <a:prstClr val="black"/>
              </a:buClr>
              <a:buSzPts val="2000"/>
              <a:buFont typeface="Lucida Sans"/>
              <a:buNone/>
            </a:pPr>
            <a:r>
              <a:rPr lang="en-US" sz="1800" kern="1200" dirty="0">
                <a:solidFill>
                  <a:srgbClr val="003366"/>
                </a:solidFill>
                <a:latin typeface="Avenir Next LT Pro" panose="020B0504020202020204" pitchFamily="34" charset="0"/>
                <a:ea typeface="Lucida Sans"/>
                <a:cs typeface="Lucida Sans"/>
                <a:sym typeface="Lucida Sans"/>
              </a:rPr>
              <a:t>@miambientepma</a:t>
            </a:r>
            <a:endParaRPr sz="1800" kern="1200" dirty="0">
              <a:solidFill>
                <a:srgbClr val="003366"/>
              </a:solidFill>
              <a:latin typeface="Avenir Next LT Pro" panose="020B0504020202020204" pitchFamily="34" charset="0"/>
              <a:ea typeface="+mn-ea"/>
              <a:cs typeface="+mn-cs"/>
            </a:endParaRPr>
          </a:p>
          <a:p>
            <a:pPr>
              <a:lnSpc>
                <a:spcPct val="150000"/>
              </a:lnSpc>
              <a:spcBef>
                <a:spcPts val="400"/>
              </a:spcBef>
              <a:buClr>
                <a:prstClr val="black"/>
              </a:buClr>
              <a:buSzPts val="2000"/>
              <a:buFont typeface="Lucida Sans"/>
              <a:buNone/>
            </a:pPr>
            <a:r>
              <a:rPr lang="en-US" sz="1800" kern="1200" dirty="0">
                <a:solidFill>
                  <a:srgbClr val="003366"/>
                </a:solidFill>
                <a:latin typeface="Avenir Next LT Pro" panose="020B0504020202020204" pitchFamily="34" charset="0"/>
                <a:ea typeface="Lucida Sans"/>
                <a:cs typeface="Lucida Sans"/>
                <a:sym typeface="Lucida Sans"/>
              </a:rPr>
              <a:t>@ministeriodeambientepanama</a:t>
            </a:r>
            <a:endParaRPr sz="1800" kern="1200" dirty="0">
              <a:solidFill>
                <a:srgbClr val="003366"/>
              </a:solidFill>
              <a:latin typeface="Avenir Next LT Pro" panose="020B0504020202020204" pitchFamily="34" charset="0"/>
              <a:ea typeface="+mn-ea"/>
              <a:cs typeface="+mn-cs"/>
            </a:endParaRPr>
          </a:p>
          <a:p>
            <a:pPr>
              <a:lnSpc>
                <a:spcPct val="150000"/>
              </a:lnSpc>
              <a:spcBef>
                <a:spcPts val="400"/>
              </a:spcBef>
              <a:buClr>
                <a:prstClr val="black"/>
              </a:buClr>
              <a:buSzPts val="2000"/>
              <a:buFont typeface="Lucida Sans"/>
              <a:buNone/>
            </a:pPr>
            <a:r>
              <a:rPr lang="en-US" sz="1800" kern="1200" dirty="0">
                <a:solidFill>
                  <a:srgbClr val="003366"/>
                </a:solidFill>
                <a:latin typeface="Avenir Next LT Pro" panose="020B0504020202020204" pitchFamily="34" charset="0"/>
                <a:ea typeface="Lucida Sans"/>
                <a:cs typeface="Lucida Sans"/>
                <a:sym typeface="Lucida Sans"/>
              </a:rPr>
              <a:t>@MiAmbientePma</a:t>
            </a:r>
            <a:endParaRPr sz="1800" kern="1200" dirty="0">
              <a:solidFill>
                <a:srgbClr val="003366"/>
              </a:solidFill>
              <a:latin typeface="Avenir Next LT Pro" panose="020B0504020202020204" pitchFamily="34" charset="0"/>
              <a:ea typeface="+mn-ea"/>
              <a:cs typeface="+mn-cs"/>
            </a:endParaRPr>
          </a:p>
        </p:txBody>
      </p:sp>
      <p:grpSp>
        <p:nvGrpSpPr>
          <p:cNvPr id="6" name="Grupo 5">
            <a:extLst>
              <a:ext uri="{FF2B5EF4-FFF2-40B4-BE49-F238E27FC236}">
                <a16:creationId xmlns:a16="http://schemas.microsoft.com/office/drawing/2014/main" id="{F490605D-C2E6-4726-98FD-1F3C7E0719DE}"/>
              </a:ext>
            </a:extLst>
          </p:cNvPr>
          <p:cNvGrpSpPr/>
          <p:nvPr/>
        </p:nvGrpSpPr>
        <p:grpSpPr>
          <a:xfrm>
            <a:off x="5725640" y="2776082"/>
            <a:ext cx="419100" cy="1433534"/>
            <a:chOff x="3313952" y="2694530"/>
            <a:chExt cx="419100" cy="1433534"/>
          </a:xfrm>
        </p:grpSpPr>
        <p:pic>
          <p:nvPicPr>
            <p:cNvPr id="7" name="Google Shape;67;p10">
              <a:extLst>
                <a:ext uri="{FF2B5EF4-FFF2-40B4-BE49-F238E27FC236}">
                  <a16:creationId xmlns:a16="http://schemas.microsoft.com/office/drawing/2014/main" id="{FB4C64AA-4B62-4501-BF25-258EB1CC750E}"/>
                </a:ext>
              </a:extLst>
            </p:cNvPr>
            <p:cNvPicPr preferRelativeResize="0"/>
            <p:nvPr/>
          </p:nvPicPr>
          <p:blipFill rotWithShape="1">
            <a:blip r:embed="rId2">
              <a:alphaModFix/>
              <a:duotone>
                <a:srgbClr val="4472C4">
                  <a:shade val="45000"/>
                  <a:satMod val="135000"/>
                </a:srgbClr>
                <a:prstClr val="white"/>
              </a:duotone>
            </a:blip>
            <a:srcRect/>
            <a:stretch/>
          </p:blipFill>
          <p:spPr>
            <a:xfrm>
              <a:off x="3352585" y="3723252"/>
              <a:ext cx="363537" cy="404812"/>
            </a:xfrm>
            <a:prstGeom prst="rect">
              <a:avLst/>
            </a:prstGeom>
            <a:noFill/>
            <a:ln>
              <a:noFill/>
            </a:ln>
          </p:spPr>
        </p:pic>
        <p:pic>
          <p:nvPicPr>
            <p:cNvPr id="8" name="Google Shape;68;p10">
              <a:extLst>
                <a:ext uri="{FF2B5EF4-FFF2-40B4-BE49-F238E27FC236}">
                  <a16:creationId xmlns:a16="http://schemas.microsoft.com/office/drawing/2014/main" id="{D9AAB051-D2B5-4C8F-92DB-AE40A3A7C39E}"/>
                </a:ext>
              </a:extLst>
            </p:cNvPr>
            <p:cNvPicPr preferRelativeResize="0"/>
            <p:nvPr/>
          </p:nvPicPr>
          <p:blipFill rotWithShape="1">
            <a:blip r:embed="rId3">
              <a:alphaModFix/>
              <a:duotone>
                <a:srgbClr val="4472C4">
                  <a:shade val="45000"/>
                  <a:satMod val="135000"/>
                </a:srgbClr>
                <a:prstClr val="white"/>
              </a:duotone>
            </a:blip>
            <a:srcRect/>
            <a:stretch/>
          </p:blipFill>
          <p:spPr>
            <a:xfrm>
              <a:off x="3352585" y="3257074"/>
              <a:ext cx="334723" cy="328612"/>
            </a:xfrm>
            <a:prstGeom prst="rect">
              <a:avLst/>
            </a:prstGeom>
            <a:noFill/>
            <a:ln>
              <a:noFill/>
            </a:ln>
          </p:spPr>
        </p:pic>
        <p:pic>
          <p:nvPicPr>
            <p:cNvPr id="9" name="Google Shape;69;p10">
              <a:extLst>
                <a:ext uri="{FF2B5EF4-FFF2-40B4-BE49-F238E27FC236}">
                  <a16:creationId xmlns:a16="http://schemas.microsoft.com/office/drawing/2014/main" id="{83D9228B-B80E-47CF-821B-5F58AB333DCB}"/>
                </a:ext>
              </a:extLst>
            </p:cNvPr>
            <p:cNvPicPr preferRelativeResize="0"/>
            <p:nvPr/>
          </p:nvPicPr>
          <p:blipFill rotWithShape="1">
            <a:blip r:embed="rId4">
              <a:alphaModFix/>
              <a:duotone>
                <a:srgbClr val="4472C4">
                  <a:shade val="45000"/>
                  <a:satMod val="135000"/>
                </a:srgbClr>
                <a:prstClr val="white"/>
              </a:duotone>
            </a:blip>
            <a:srcRect/>
            <a:stretch/>
          </p:blipFill>
          <p:spPr>
            <a:xfrm>
              <a:off x="3313952" y="2694530"/>
              <a:ext cx="419100" cy="436562"/>
            </a:xfrm>
            <a:prstGeom prst="rect">
              <a:avLst/>
            </a:prstGeom>
            <a:noFill/>
            <a:ln>
              <a:noFill/>
            </a:ln>
          </p:spPr>
        </p:pic>
        <p:pic>
          <p:nvPicPr>
            <p:cNvPr id="10" name="Google Shape;67;p10">
              <a:extLst>
                <a:ext uri="{FF2B5EF4-FFF2-40B4-BE49-F238E27FC236}">
                  <a16:creationId xmlns:a16="http://schemas.microsoft.com/office/drawing/2014/main" id="{74E58126-9300-4938-8136-724F6276B300}"/>
                </a:ext>
              </a:extLst>
            </p:cNvPr>
            <p:cNvPicPr preferRelativeResize="0"/>
            <p:nvPr/>
          </p:nvPicPr>
          <p:blipFill rotWithShape="1">
            <a:blip r:embed="rId2">
              <a:alphaModFix amt="35000"/>
            </a:blip>
            <a:srcRect/>
            <a:stretch/>
          </p:blipFill>
          <p:spPr>
            <a:xfrm>
              <a:off x="3352585" y="3723252"/>
              <a:ext cx="363537" cy="404812"/>
            </a:xfrm>
            <a:prstGeom prst="rect">
              <a:avLst/>
            </a:prstGeom>
            <a:noFill/>
            <a:ln>
              <a:noFill/>
            </a:ln>
          </p:spPr>
        </p:pic>
        <p:pic>
          <p:nvPicPr>
            <p:cNvPr id="11" name="Google Shape;68;p10">
              <a:extLst>
                <a:ext uri="{FF2B5EF4-FFF2-40B4-BE49-F238E27FC236}">
                  <a16:creationId xmlns:a16="http://schemas.microsoft.com/office/drawing/2014/main" id="{3100C330-794E-4222-8484-5810273048D9}"/>
                </a:ext>
              </a:extLst>
            </p:cNvPr>
            <p:cNvPicPr preferRelativeResize="0"/>
            <p:nvPr/>
          </p:nvPicPr>
          <p:blipFill rotWithShape="1">
            <a:blip r:embed="rId3">
              <a:alphaModFix amt="35000"/>
            </a:blip>
            <a:srcRect/>
            <a:stretch/>
          </p:blipFill>
          <p:spPr>
            <a:xfrm>
              <a:off x="3352585" y="3257074"/>
              <a:ext cx="334723" cy="328612"/>
            </a:xfrm>
            <a:prstGeom prst="rect">
              <a:avLst/>
            </a:prstGeom>
            <a:noFill/>
            <a:ln>
              <a:noFill/>
            </a:ln>
          </p:spPr>
        </p:pic>
        <p:pic>
          <p:nvPicPr>
            <p:cNvPr id="12" name="Google Shape;69;p10">
              <a:extLst>
                <a:ext uri="{FF2B5EF4-FFF2-40B4-BE49-F238E27FC236}">
                  <a16:creationId xmlns:a16="http://schemas.microsoft.com/office/drawing/2014/main" id="{0C5B0851-39A4-46BD-BF16-71448F0457C6}"/>
                </a:ext>
              </a:extLst>
            </p:cNvPr>
            <p:cNvPicPr preferRelativeResize="0"/>
            <p:nvPr/>
          </p:nvPicPr>
          <p:blipFill rotWithShape="1">
            <a:blip r:embed="rId4">
              <a:alphaModFix amt="35000"/>
            </a:blip>
            <a:srcRect/>
            <a:stretch/>
          </p:blipFill>
          <p:spPr>
            <a:xfrm>
              <a:off x="3313952" y="2694530"/>
              <a:ext cx="419100" cy="436562"/>
            </a:xfrm>
            <a:prstGeom prst="rect">
              <a:avLst/>
            </a:prstGeom>
            <a:noFill/>
            <a:ln>
              <a:noFill/>
            </a:ln>
          </p:spPr>
        </p:pic>
      </p:grpSp>
    </p:spTree>
    <p:extLst>
      <p:ext uri="{BB962C8B-B14F-4D97-AF65-F5344CB8AC3E}">
        <p14:creationId xmlns:p14="http://schemas.microsoft.com/office/powerpoint/2010/main" val="244251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F2B47D92-7A77-4F66-8CFA-8A24133D9A37}"/>
              </a:ext>
            </a:extLst>
          </p:cNvPr>
          <p:cNvSpPr txBox="1"/>
          <p:nvPr/>
        </p:nvSpPr>
        <p:spPr>
          <a:xfrm>
            <a:off x="4324645" y="686183"/>
            <a:ext cx="5010667" cy="338554"/>
          </a:xfrm>
          <a:prstGeom prst="rect">
            <a:avLst/>
          </a:prstGeom>
          <a:noFill/>
        </p:spPr>
        <p:txBody>
          <a:bodyPr wrap="none" rtlCol="0">
            <a:spAutoFit/>
          </a:bodyPr>
          <a:lstStyle/>
          <a:p>
            <a:pPr algn="ctr"/>
            <a:r>
              <a:rPr lang="es-PA" sz="1600" b="1" dirty="0">
                <a:latin typeface="Candara" panose="020E0502030303020204" pitchFamily="34" charset="0"/>
                <a:ea typeface="Cambria" panose="02040503050406030204" pitchFamily="18" charset="0"/>
              </a:rPr>
              <a:t>MODELOS GLOBALES CLIMÁTICOS SELECCIONADOS </a:t>
            </a:r>
          </a:p>
        </p:txBody>
      </p:sp>
      <p:sp>
        <p:nvSpPr>
          <p:cNvPr id="24" name="CuadroTexto 23">
            <a:extLst>
              <a:ext uri="{FF2B5EF4-FFF2-40B4-BE49-F238E27FC236}">
                <a16:creationId xmlns:a16="http://schemas.microsoft.com/office/drawing/2014/main" id="{35AFCF60-6E3F-4293-9804-E59061E3185B}"/>
              </a:ext>
            </a:extLst>
          </p:cNvPr>
          <p:cNvSpPr txBox="1"/>
          <p:nvPr/>
        </p:nvSpPr>
        <p:spPr>
          <a:xfrm>
            <a:off x="2524186" y="1986563"/>
            <a:ext cx="1303562"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FIO-ESM1-2-0</a:t>
            </a:r>
            <a:endParaRPr lang="es-PA" sz="1600" dirty="0">
              <a:latin typeface="Candara" panose="020E0502030303020204" pitchFamily="34" charset="0"/>
              <a:ea typeface="Cambria" panose="02040503050406030204" pitchFamily="18" charset="0"/>
            </a:endParaRPr>
          </a:p>
        </p:txBody>
      </p:sp>
      <p:sp>
        <p:nvSpPr>
          <p:cNvPr id="31" name="CuadroTexto 30">
            <a:extLst>
              <a:ext uri="{FF2B5EF4-FFF2-40B4-BE49-F238E27FC236}">
                <a16:creationId xmlns:a16="http://schemas.microsoft.com/office/drawing/2014/main" id="{6F990A40-08DA-49F8-9D81-9C57727A2EEB}"/>
              </a:ext>
            </a:extLst>
          </p:cNvPr>
          <p:cNvSpPr txBox="1"/>
          <p:nvPr/>
        </p:nvSpPr>
        <p:spPr>
          <a:xfrm>
            <a:off x="5769769" y="1986563"/>
            <a:ext cx="1505540"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MPI-ESM1-2-HR</a:t>
            </a:r>
            <a:endParaRPr lang="es-PA" sz="1600" dirty="0">
              <a:latin typeface="Candara" panose="020E0502030303020204" pitchFamily="34" charset="0"/>
              <a:ea typeface="Cambria" panose="02040503050406030204" pitchFamily="18" charset="0"/>
            </a:endParaRPr>
          </a:p>
        </p:txBody>
      </p:sp>
      <p:sp>
        <p:nvSpPr>
          <p:cNvPr id="33" name="CuadroTexto 32">
            <a:extLst>
              <a:ext uri="{FF2B5EF4-FFF2-40B4-BE49-F238E27FC236}">
                <a16:creationId xmlns:a16="http://schemas.microsoft.com/office/drawing/2014/main" id="{9E57D3DA-4C0B-471C-B09E-2B86C67D14BE}"/>
              </a:ext>
            </a:extLst>
          </p:cNvPr>
          <p:cNvSpPr txBox="1"/>
          <p:nvPr/>
        </p:nvSpPr>
        <p:spPr>
          <a:xfrm>
            <a:off x="8740370" y="1973029"/>
            <a:ext cx="1470274"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MPI-ESM1-2-LR</a:t>
            </a:r>
            <a:endParaRPr lang="es-PA" sz="1600" dirty="0">
              <a:latin typeface="Candara" panose="020E0502030303020204" pitchFamily="34" charset="0"/>
              <a:ea typeface="Cambria" panose="02040503050406030204" pitchFamily="18" charset="0"/>
            </a:endParaRPr>
          </a:p>
        </p:txBody>
      </p:sp>
      <p:sp>
        <p:nvSpPr>
          <p:cNvPr id="54" name="CuadroTexto 53">
            <a:extLst>
              <a:ext uri="{FF2B5EF4-FFF2-40B4-BE49-F238E27FC236}">
                <a16:creationId xmlns:a16="http://schemas.microsoft.com/office/drawing/2014/main" id="{A81868D0-F769-4C91-A3DE-BA1912C63444}"/>
              </a:ext>
            </a:extLst>
          </p:cNvPr>
          <p:cNvSpPr txBox="1"/>
          <p:nvPr/>
        </p:nvSpPr>
        <p:spPr>
          <a:xfrm>
            <a:off x="5727523" y="2643461"/>
            <a:ext cx="854721"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ssp1-2.6</a:t>
            </a:r>
            <a:endParaRPr lang="es-PA" sz="1600" dirty="0">
              <a:latin typeface="Candara" panose="020E0502030303020204" pitchFamily="34" charset="0"/>
              <a:ea typeface="Cambria" panose="02040503050406030204" pitchFamily="18" charset="0"/>
            </a:endParaRPr>
          </a:p>
        </p:txBody>
      </p:sp>
      <p:sp>
        <p:nvSpPr>
          <p:cNvPr id="55" name="CuadroTexto 54">
            <a:extLst>
              <a:ext uri="{FF2B5EF4-FFF2-40B4-BE49-F238E27FC236}">
                <a16:creationId xmlns:a16="http://schemas.microsoft.com/office/drawing/2014/main" id="{8B750710-B44B-4C0E-9575-4059B257C13F}"/>
              </a:ext>
            </a:extLst>
          </p:cNvPr>
          <p:cNvSpPr txBox="1"/>
          <p:nvPr/>
        </p:nvSpPr>
        <p:spPr>
          <a:xfrm>
            <a:off x="6576032" y="2643690"/>
            <a:ext cx="906018" cy="338554"/>
          </a:xfrm>
          <a:prstGeom prst="rect">
            <a:avLst/>
          </a:prstGeom>
          <a:noFill/>
        </p:spPr>
        <p:txBody>
          <a:bodyPr wrap="none" rtlCol="0">
            <a:spAutoFit/>
          </a:bodyPr>
          <a:lstStyle/>
          <a:p>
            <a:pPr algn="ctr"/>
            <a:r>
              <a:rPr lang="es-PA" sz="1600" dirty="0">
                <a:solidFill>
                  <a:srgbClr val="212529"/>
                </a:solidFill>
                <a:latin typeface="Candara" panose="020E0502030303020204" pitchFamily="34" charset="0"/>
                <a:ea typeface="Cambria" panose="02040503050406030204" pitchFamily="18" charset="0"/>
              </a:rPr>
              <a:t>S</a:t>
            </a:r>
            <a:r>
              <a:rPr lang="es-PA" sz="1600" i="0" dirty="0">
                <a:solidFill>
                  <a:srgbClr val="212529"/>
                </a:solidFill>
                <a:effectLst/>
                <a:latin typeface="Candara" panose="020E0502030303020204" pitchFamily="34" charset="0"/>
                <a:ea typeface="Cambria" panose="02040503050406030204" pitchFamily="18" charset="0"/>
              </a:rPr>
              <a:t>sp5-8.5</a:t>
            </a:r>
            <a:endParaRPr lang="es-PA" sz="1600" dirty="0">
              <a:latin typeface="Candara" panose="020E0502030303020204" pitchFamily="34" charset="0"/>
              <a:ea typeface="Cambria" panose="02040503050406030204" pitchFamily="18" charset="0"/>
            </a:endParaRPr>
          </a:p>
        </p:txBody>
      </p:sp>
      <p:sp>
        <p:nvSpPr>
          <p:cNvPr id="27" name="CuadroTexto 26">
            <a:extLst>
              <a:ext uri="{FF2B5EF4-FFF2-40B4-BE49-F238E27FC236}">
                <a16:creationId xmlns:a16="http://schemas.microsoft.com/office/drawing/2014/main" id="{F30E25DD-B940-4FED-8F3F-E7E1EBC3EC65}"/>
              </a:ext>
            </a:extLst>
          </p:cNvPr>
          <p:cNvSpPr txBox="1"/>
          <p:nvPr/>
        </p:nvSpPr>
        <p:spPr>
          <a:xfrm>
            <a:off x="3770838" y="1314239"/>
            <a:ext cx="6123400" cy="338554"/>
          </a:xfrm>
          <a:prstGeom prst="rect">
            <a:avLst/>
          </a:prstGeom>
          <a:noFill/>
        </p:spPr>
        <p:txBody>
          <a:bodyPr wrap="square">
            <a:spAutoFit/>
          </a:bodyPr>
          <a:lstStyle/>
          <a:p>
            <a:pPr algn="ctr"/>
            <a:r>
              <a:rPr lang="es-PA" sz="1600" b="1" i="0" dirty="0">
                <a:solidFill>
                  <a:srgbClr val="212529"/>
                </a:solidFill>
                <a:effectLst/>
                <a:latin typeface="Candara" panose="020E0502030303020204" pitchFamily="34" charset="0"/>
                <a:ea typeface="Cambria" panose="02040503050406030204" pitchFamily="18" charset="0"/>
              </a:rPr>
              <a:t>Resolución espacial = 30 segundos (1 km aproximadamente)</a:t>
            </a:r>
          </a:p>
        </p:txBody>
      </p:sp>
      <p:sp>
        <p:nvSpPr>
          <p:cNvPr id="28" name="Rectángulo 27">
            <a:extLst>
              <a:ext uri="{FF2B5EF4-FFF2-40B4-BE49-F238E27FC236}">
                <a16:creationId xmlns:a16="http://schemas.microsoft.com/office/drawing/2014/main" id="{4D56C58F-7BED-4622-857A-888018BC702D}"/>
              </a:ext>
            </a:extLst>
          </p:cNvPr>
          <p:cNvSpPr/>
          <p:nvPr/>
        </p:nvSpPr>
        <p:spPr>
          <a:xfrm>
            <a:off x="3211494" y="2444319"/>
            <a:ext cx="6345922"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29" name="Rectángulo 28">
            <a:extLst>
              <a:ext uri="{FF2B5EF4-FFF2-40B4-BE49-F238E27FC236}">
                <a16:creationId xmlns:a16="http://schemas.microsoft.com/office/drawing/2014/main" id="{4169AEC9-376C-4B18-8E0C-F13F2363E75B}"/>
              </a:ext>
            </a:extLst>
          </p:cNvPr>
          <p:cNvSpPr/>
          <p:nvPr/>
        </p:nvSpPr>
        <p:spPr>
          <a:xfrm rot="5400000">
            <a:off x="3106222" y="2353412"/>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30" name="Rectángulo 29">
            <a:extLst>
              <a:ext uri="{FF2B5EF4-FFF2-40B4-BE49-F238E27FC236}">
                <a16:creationId xmlns:a16="http://schemas.microsoft.com/office/drawing/2014/main" id="{EEC19985-0831-4C0E-8A0E-B44BD650E938}"/>
              </a:ext>
            </a:extLst>
          </p:cNvPr>
          <p:cNvSpPr/>
          <p:nvPr/>
        </p:nvSpPr>
        <p:spPr>
          <a:xfrm rot="5400000">
            <a:off x="6404741" y="2330551"/>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32" name="Rectángulo 31">
            <a:extLst>
              <a:ext uri="{FF2B5EF4-FFF2-40B4-BE49-F238E27FC236}">
                <a16:creationId xmlns:a16="http://schemas.microsoft.com/office/drawing/2014/main" id="{766142FC-C72C-42C8-A0E6-9E7CC74FE709}"/>
              </a:ext>
            </a:extLst>
          </p:cNvPr>
          <p:cNvSpPr/>
          <p:nvPr/>
        </p:nvSpPr>
        <p:spPr>
          <a:xfrm rot="5400000">
            <a:off x="9435153" y="2353412"/>
            <a:ext cx="227535" cy="4571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000">
              <a:latin typeface="Candara" panose="020E0502030303020204" pitchFamily="34" charset="0"/>
            </a:endParaRPr>
          </a:p>
        </p:txBody>
      </p:sp>
      <p:sp>
        <p:nvSpPr>
          <p:cNvPr id="3" name="Cerrar llave 2">
            <a:extLst>
              <a:ext uri="{FF2B5EF4-FFF2-40B4-BE49-F238E27FC236}">
                <a16:creationId xmlns:a16="http://schemas.microsoft.com/office/drawing/2014/main" id="{95B589CE-E420-43A4-9787-8B65FB71EC5A}"/>
              </a:ext>
            </a:extLst>
          </p:cNvPr>
          <p:cNvSpPr/>
          <p:nvPr/>
        </p:nvSpPr>
        <p:spPr>
          <a:xfrm rot="5400000">
            <a:off x="6466032" y="2220473"/>
            <a:ext cx="407465" cy="1650333"/>
          </a:xfrm>
          <a:prstGeom prst="rightBrace">
            <a:avLst>
              <a:gd name="adj1" fmla="val 8333"/>
              <a:gd name="adj2" fmla="val 51157"/>
            </a:avLst>
          </a:prstGeom>
          <a:no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sz="2000">
              <a:latin typeface="Candara" panose="020E0502030303020204" pitchFamily="34" charset="0"/>
            </a:endParaRPr>
          </a:p>
        </p:txBody>
      </p:sp>
      <p:sp>
        <p:nvSpPr>
          <p:cNvPr id="44" name="CuadroTexto 43">
            <a:extLst>
              <a:ext uri="{FF2B5EF4-FFF2-40B4-BE49-F238E27FC236}">
                <a16:creationId xmlns:a16="http://schemas.microsoft.com/office/drawing/2014/main" id="{01B17DA0-9705-1519-0515-751EB509306D}"/>
              </a:ext>
            </a:extLst>
          </p:cNvPr>
          <p:cNvSpPr txBox="1"/>
          <p:nvPr/>
        </p:nvSpPr>
        <p:spPr>
          <a:xfrm>
            <a:off x="2125908" y="3544723"/>
            <a:ext cx="1337225"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Precipitación</a:t>
            </a:r>
            <a:endParaRPr lang="es-PA" sz="1600" dirty="0">
              <a:latin typeface="Candara" panose="020E0502030303020204" pitchFamily="34" charset="0"/>
              <a:ea typeface="Cambria" panose="02040503050406030204" pitchFamily="18" charset="0"/>
            </a:endParaRPr>
          </a:p>
        </p:txBody>
      </p:sp>
      <p:sp>
        <p:nvSpPr>
          <p:cNvPr id="45" name="CuadroTexto 44">
            <a:extLst>
              <a:ext uri="{FF2B5EF4-FFF2-40B4-BE49-F238E27FC236}">
                <a16:creationId xmlns:a16="http://schemas.microsoft.com/office/drawing/2014/main" id="{C4906AB1-BA5F-4B3B-44FE-AC4F15C2F96F}"/>
              </a:ext>
            </a:extLst>
          </p:cNvPr>
          <p:cNvSpPr txBox="1"/>
          <p:nvPr/>
        </p:nvSpPr>
        <p:spPr>
          <a:xfrm>
            <a:off x="5614578" y="3537391"/>
            <a:ext cx="2120196"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Temperatura Máxima </a:t>
            </a:r>
            <a:endParaRPr lang="es-PA" sz="1600" dirty="0">
              <a:latin typeface="Candara" panose="020E0502030303020204" pitchFamily="34" charset="0"/>
              <a:ea typeface="Cambria" panose="02040503050406030204" pitchFamily="18" charset="0"/>
            </a:endParaRPr>
          </a:p>
        </p:txBody>
      </p:sp>
      <p:sp>
        <p:nvSpPr>
          <p:cNvPr id="56" name="CuadroTexto 55">
            <a:extLst>
              <a:ext uri="{FF2B5EF4-FFF2-40B4-BE49-F238E27FC236}">
                <a16:creationId xmlns:a16="http://schemas.microsoft.com/office/drawing/2014/main" id="{235A8708-AFF8-B07D-06DE-5FBABAD5C056}"/>
              </a:ext>
            </a:extLst>
          </p:cNvPr>
          <p:cNvSpPr txBox="1"/>
          <p:nvPr/>
        </p:nvSpPr>
        <p:spPr>
          <a:xfrm>
            <a:off x="9272107" y="3459612"/>
            <a:ext cx="2076915" cy="338554"/>
          </a:xfrm>
          <a:prstGeom prst="rect">
            <a:avLst/>
          </a:prstGeom>
          <a:noFill/>
        </p:spPr>
        <p:txBody>
          <a:bodyPr wrap="none" rtlCol="0">
            <a:spAutoFit/>
          </a:bodyPr>
          <a:lstStyle/>
          <a:p>
            <a:pPr algn="ctr"/>
            <a:r>
              <a:rPr lang="es-PA" sz="1600" i="0" dirty="0">
                <a:solidFill>
                  <a:srgbClr val="212529"/>
                </a:solidFill>
                <a:effectLst/>
                <a:latin typeface="Candara" panose="020E0502030303020204" pitchFamily="34" charset="0"/>
                <a:ea typeface="Cambria" panose="02040503050406030204" pitchFamily="18" charset="0"/>
              </a:rPr>
              <a:t>Temperatura Mínima </a:t>
            </a:r>
            <a:endParaRPr lang="es-PA" sz="1600" dirty="0">
              <a:latin typeface="Candara" panose="020E0502030303020204" pitchFamily="34" charset="0"/>
              <a:ea typeface="Cambria" panose="02040503050406030204" pitchFamily="18" charset="0"/>
            </a:endParaRPr>
          </a:p>
        </p:txBody>
      </p:sp>
      <p:sp>
        <p:nvSpPr>
          <p:cNvPr id="57" name="CuadroTexto 56">
            <a:extLst>
              <a:ext uri="{FF2B5EF4-FFF2-40B4-BE49-F238E27FC236}">
                <a16:creationId xmlns:a16="http://schemas.microsoft.com/office/drawing/2014/main" id="{E3097778-C26C-3F52-9A7E-4AEF3DC14A7E}"/>
              </a:ext>
            </a:extLst>
          </p:cNvPr>
          <p:cNvSpPr txBox="1"/>
          <p:nvPr/>
        </p:nvSpPr>
        <p:spPr>
          <a:xfrm>
            <a:off x="1246795" y="4197419"/>
            <a:ext cx="1139350"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Máximo </a:t>
            </a:r>
            <a:endParaRPr lang="es-PA" sz="1200" dirty="0">
              <a:latin typeface="Candara" panose="020E0502030303020204" pitchFamily="34" charset="0"/>
              <a:ea typeface="Cambria" panose="02040503050406030204" pitchFamily="18" charset="0"/>
            </a:endParaRPr>
          </a:p>
        </p:txBody>
      </p:sp>
      <p:sp>
        <p:nvSpPr>
          <p:cNvPr id="58" name="CuadroTexto 57">
            <a:extLst>
              <a:ext uri="{FF2B5EF4-FFF2-40B4-BE49-F238E27FC236}">
                <a16:creationId xmlns:a16="http://schemas.microsoft.com/office/drawing/2014/main" id="{6760466D-893C-5278-7D24-BC4C10571E06}"/>
              </a:ext>
            </a:extLst>
          </p:cNvPr>
          <p:cNvSpPr txBox="1"/>
          <p:nvPr/>
        </p:nvSpPr>
        <p:spPr>
          <a:xfrm>
            <a:off x="2462244" y="4209543"/>
            <a:ext cx="832279" cy="276999"/>
          </a:xfrm>
          <a:prstGeom prst="rect">
            <a:avLst/>
          </a:prstGeom>
          <a:noFill/>
          <a:ln>
            <a:solidFill>
              <a:schemeClr val="tx1"/>
            </a:solidFill>
            <a:prstDash val="sysDash"/>
          </a:ln>
        </p:spPr>
        <p:txBody>
          <a:bodyPr wrap="none" rtlCol="0">
            <a:spAutoFit/>
          </a:bodyPr>
          <a:lstStyle/>
          <a:p>
            <a:pPr algn="ctr"/>
            <a:r>
              <a:rPr lang="es-PA" sz="1200" dirty="0">
                <a:solidFill>
                  <a:srgbClr val="212529"/>
                </a:solidFill>
                <a:latin typeface="Candara" panose="020E0502030303020204" pitchFamily="34" charset="0"/>
                <a:ea typeface="Cambria" panose="02040503050406030204" pitchFamily="18" charset="0"/>
              </a:rPr>
              <a:t>Promedio</a:t>
            </a:r>
            <a:endParaRPr lang="es-PA" sz="1200" dirty="0">
              <a:latin typeface="Candara" panose="020E0502030303020204" pitchFamily="34" charset="0"/>
              <a:ea typeface="Cambria" panose="02040503050406030204" pitchFamily="18" charset="0"/>
            </a:endParaRPr>
          </a:p>
        </p:txBody>
      </p:sp>
      <p:sp>
        <p:nvSpPr>
          <p:cNvPr id="59" name="CuadroTexto 58">
            <a:extLst>
              <a:ext uri="{FF2B5EF4-FFF2-40B4-BE49-F238E27FC236}">
                <a16:creationId xmlns:a16="http://schemas.microsoft.com/office/drawing/2014/main" id="{2A55A988-D4AA-A7F3-2BE0-363A379247C8}"/>
              </a:ext>
            </a:extLst>
          </p:cNvPr>
          <p:cNvSpPr txBox="1"/>
          <p:nvPr/>
        </p:nvSpPr>
        <p:spPr>
          <a:xfrm>
            <a:off x="3377980" y="4209542"/>
            <a:ext cx="1075231"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Mínimo</a:t>
            </a:r>
            <a:endParaRPr lang="es-PA" sz="1200" dirty="0">
              <a:latin typeface="Candara" panose="020E0502030303020204" pitchFamily="34" charset="0"/>
              <a:ea typeface="Cambria" panose="02040503050406030204" pitchFamily="18" charset="0"/>
            </a:endParaRPr>
          </a:p>
        </p:txBody>
      </p:sp>
      <p:sp>
        <p:nvSpPr>
          <p:cNvPr id="70" name="CuadroTexto 69">
            <a:extLst>
              <a:ext uri="{FF2B5EF4-FFF2-40B4-BE49-F238E27FC236}">
                <a16:creationId xmlns:a16="http://schemas.microsoft.com/office/drawing/2014/main" id="{F16752B4-2FE7-7E55-23B4-5996BE3788C7}"/>
              </a:ext>
            </a:extLst>
          </p:cNvPr>
          <p:cNvSpPr txBox="1"/>
          <p:nvPr/>
        </p:nvSpPr>
        <p:spPr>
          <a:xfrm>
            <a:off x="5079687" y="4213556"/>
            <a:ext cx="1139350"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Máximo </a:t>
            </a:r>
            <a:endParaRPr lang="es-PA" sz="1200" dirty="0">
              <a:latin typeface="Candara" panose="020E0502030303020204" pitchFamily="34" charset="0"/>
              <a:ea typeface="Cambria" panose="02040503050406030204" pitchFamily="18" charset="0"/>
            </a:endParaRPr>
          </a:p>
        </p:txBody>
      </p:sp>
      <p:sp>
        <p:nvSpPr>
          <p:cNvPr id="71" name="CuadroTexto 70">
            <a:extLst>
              <a:ext uri="{FF2B5EF4-FFF2-40B4-BE49-F238E27FC236}">
                <a16:creationId xmlns:a16="http://schemas.microsoft.com/office/drawing/2014/main" id="{960D0CC3-8810-F308-53BE-7CBBB39E6016}"/>
              </a:ext>
            </a:extLst>
          </p:cNvPr>
          <p:cNvSpPr txBox="1"/>
          <p:nvPr/>
        </p:nvSpPr>
        <p:spPr>
          <a:xfrm>
            <a:off x="6300543" y="4213555"/>
            <a:ext cx="832279" cy="276999"/>
          </a:xfrm>
          <a:prstGeom prst="rect">
            <a:avLst/>
          </a:prstGeom>
          <a:noFill/>
          <a:ln>
            <a:solidFill>
              <a:schemeClr val="tx1"/>
            </a:solidFill>
            <a:prstDash val="sysDash"/>
          </a:ln>
        </p:spPr>
        <p:txBody>
          <a:bodyPr wrap="none" rtlCol="0">
            <a:spAutoFit/>
          </a:bodyPr>
          <a:lstStyle/>
          <a:p>
            <a:pPr algn="ctr"/>
            <a:r>
              <a:rPr lang="es-PA" sz="1200" dirty="0">
                <a:solidFill>
                  <a:srgbClr val="212529"/>
                </a:solidFill>
                <a:latin typeface="Candara" panose="020E0502030303020204" pitchFamily="34" charset="0"/>
                <a:ea typeface="Cambria" panose="02040503050406030204" pitchFamily="18" charset="0"/>
              </a:rPr>
              <a:t>Promedio</a:t>
            </a:r>
            <a:endParaRPr lang="es-PA" sz="1200" dirty="0">
              <a:latin typeface="Candara" panose="020E0502030303020204" pitchFamily="34" charset="0"/>
              <a:ea typeface="Cambria" panose="02040503050406030204" pitchFamily="18" charset="0"/>
            </a:endParaRPr>
          </a:p>
        </p:txBody>
      </p:sp>
      <p:sp>
        <p:nvSpPr>
          <p:cNvPr id="72" name="CuadroTexto 71">
            <a:extLst>
              <a:ext uri="{FF2B5EF4-FFF2-40B4-BE49-F238E27FC236}">
                <a16:creationId xmlns:a16="http://schemas.microsoft.com/office/drawing/2014/main" id="{94B4C8CC-6F22-1339-5389-66FDAFF03328}"/>
              </a:ext>
            </a:extLst>
          </p:cNvPr>
          <p:cNvSpPr txBox="1"/>
          <p:nvPr/>
        </p:nvSpPr>
        <p:spPr>
          <a:xfrm>
            <a:off x="7216279" y="4213554"/>
            <a:ext cx="1075231"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Mínimo</a:t>
            </a:r>
            <a:endParaRPr lang="es-PA" sz="1200" dirty="0">
              <a:latin typeface="Candara" panose="020E0502030303020204" pitchFamily="34" charset="0"/>
              <a:ea typeface="Cambria" panose="02040503050406030204" pitchFamily="18" charset="0"/>
            </a:endParaRPr>
          </a:p>
        </p:txBody>
      </p:sp>
      <p:sp>
        <p:nvSpPr>
          <p:cNvPr id="73" name="CuadroTexto 72">
            <a:extLst>
              <a:ext uri="{FF2B5EF4-FFF2-40B4-BE49-F238E27FC236}">
                <a16:creationId xmlns:a16="http://schemas.microsoft.com/office/drawing/2014/main" id="{95BFE4BD-1EA2-8C83-C618-32C2EE7552C9}"/>
              </a:ext>
            </a:extLst>
          </p:cNvPr>
          <p:cNvSpPr txBox="1"/>
          <p:nvPr/>
        </p:nvSpPr>
        <p:spPr>
          <a:xfrm>
            <a:off x="8656691" y="4223827"/>
            <a:ext cx="1139350"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Máximo </a:t>
            </a:r>
            <a:endParaRPr lang="es-PA" sz="1200" dirty="0">
              <a:latin typeface="Candara" panose="020E0502030303020204" pitchFamily="34" charset="0"/>
              <a:ea typeface="Cambria" panose="02040503050406030204" pitchFamily="18" charset="0"/>
            </a:endParaRPr>
          </a:p>
        </p:txBody>
      </p:sp>
      <p:sp>
        <p:nvSpPr>
          <p:cNvPr id="74" name="CuadroTexto 73">
            <a:extLst>
              <a:ext uri="{FF2B5EF4-FFF2-40B4-BE49-F238E27FC236}">
                <a16:creationId xmlns:a16="http://schemas.microsoft.com/office/drawing/2014/main" id="{30E1489E-2384-8D1C-2383-D3AD6D4FA76D}"/>
              </a:ext>
            </a:extLst>
          </p:cNvPr>
          <p:cNvSpPr txBox="1"/>
          <p:nvPr/>
        </p:nvSpPr>
        <p:spPr>
          <a:xfrm>
            <a:off x="9877547" y="4223826"/>
            <a:ext cx="832279" cy="276999"/>
          </a:xfrm>
          <a:prstGeom prst="rect">
            <a:avLst/>
          </a:prstGeom>
          <a:noFill/>
          <a:ln>
            <a:solidFill>
              <a:schemeClr val="tx1"/>
            </a:solidFill>
            <a:prstDash val="sysDash"/>
          </a:ln>
        </p:spPr>
        <p:txBody>
          <a:bodyPr wrap="none" rtlCol="0">
            <a:spAutoFit/>
          </a:bodyPr>
          <a:lstStyle/>
          <a:p>
            <a:pPr algn="ctr"/>
            <a:r>
              <a:rPr lang="es-PA" sz="1200" dirty="0">
                <a:solidFill>
                  <a:srgbClr val="212529"/>
                </a:solidFill>
                <a:latin typeface="Candara" panose="020E0502030303020204" pitchFamily="34" charset="0"/>
                <a:ea typeface="Cambria" panose="02040503050406030204" pitchFamily="18" charset="0"/>
              </a:rPr>
              <a:t>Promedio</a:t>
            </a:r>
            <a:endParaRPr lang="es-PA" sz="1200" dirty="0">
              <a:latin typeface="Candara" panose="020E0502030303020204" pitchFamily="34" charset="0"/>
              <a:ea typeface="Cambria" panose="02040503050406030204" pitchFamily="18" charset="0"/>
            </a:endParaRPr>
          </a:p>
        </p:txBody>
      </p:sp>
      <p:sp>
        <p:nvSpPr>
          <p:cNvPr id="75" name="CuadroTexto 74">
            <a:extLst>
              <a:ext uri="{FF2B5EF4-FFF2-40B4-BE49-F238E27FC236}">
                <a16:creationId xmlns:a16="http://schemas.microsoft.com/office/drawing/2014/main" id="{ABCF5B3B-C7F4-D13B-906A-28764CB59DA1}"/>
              </a:ext>
            </a:extLst>
          </p:cNvPr>
          <p:cNvSpPr txBox="1"/>
          <p:nvPr/>
        </p:nvSpPr>
        <p:spPr>
          <a:xfrm>
            <a:off x="10793283" y="4223825"/>
            <a:ext cx="1075231" cy="276999"/>
          </a:xfrm>
          <a:prstGeom prst="rect">
            <a:avLst/>
          </a:prstGeom>
          <a:noFill/>
          <a:ln>
            <a:solidFill>
              <a:schemeClr val="tx1"/>
            </a:solidFill>
            <a:prstDash val="sysDash"/>
          </a:ln>
        </p:spPr>
        <p:txBody>
          <a:bodyPr wrap="none" rtlCol="0">
            <a:spAutoFit/>
          </a:bodyPr>
          <a:lstStyle/>
          <a:p>
            <a:pPr algn="ctr"/>
            <a:r>
              <a:rPr lang="es-PA" sz="1200" i="0" dirty="0">
                <a:solidFill>
                  <a:srgbClr val="212529"/>
                </a:solidFill>
                <a:effectLst/>
                <a:latin typeface="Candara" panose="020E0502030303020204" pitchFamily="34" charset="0"/>
                <a:ea typeface="Cambria" panose="02040503050406030204" pitchFamily="18" charset="0"/>
              </a:rPr>
              <a:t>Valor Mínimo</a:t>
            </a:r>
            <a:endParaRPr lang="es-PA" sz="1200" dirty="0">
              <a:latin typeface="Candara" panose="020E0502030303020204" pitchFamily="34" charset="0"/>
              <a:ea typeface="Cambria" panose="02040503050406030204" pitchFamily="18" charset="0"/>
            </a:endParaRPr>
          </a:p>
        </p:txBody>
      </p:sp>
      <p:sp>
        <p:nvSpPr>
          <p:cNvPr id="79" name="Rectángulo 78">
            <a:extLst>
              <a:ext uri="{FF2B5EF4-FFF2-40B4-BE49-F238E27FC236}">
                <a16:creationId xmlns:a16="http://schemas.microsoft.com/office/drawing/2014/main" id="{2D4B0ACD-D1EB-0435-9DB0-AD7F1B9E4F98}"/>
              </a:ext>
            </a:extLst>
          </p:cNvPr>
          <p:cNvSpPr/>
          <p:nvPr/>
        </p:nvSpPr>
        <p:spPr>
          <a:xfrm>
            <a:off x="372259" y="4731636"/>
            <a:ext cx="674929" cy="296780"/>
          </a:xfrm>
          <a:prstGeom prst="rect">
            <a:avLst/>
          </a:prstGeom>
          <a:solidFill>
            <a:srgbClr val="92D050"/>
          </a:solidFill>
          <a:ln w="190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a:solidFill>
                  <a:srgbClr val="003300"/>
                </a:solidFill>
                <a:latin typeface="Cambria" panose="02040503050406030204" pitchFamily="18" charset="0"/>
                <a:ea typeface="Cambria" panose="02040503050406030204" pitchFamily="18" charset="0"/>
              </a:rPr>
              <a:t>2030</a:t>
            </a:r>
          </a:p>
        </p:txBody>
      </p:sp>
      <p:sp>
        <p:nvSpPr>
          <p:cNvPr id="80" name="Rectángulo 79">
            <a:extLst>
              <a:ext uri="{FF2B5EF4-FFF2-40B4-BE49-F238E27FC236}">
                <a16:creationId xmlns:a16="http://schemas.microsoft.com/office/drawing/2014/main" id="{14B097BF-26B3-7028-75BF-3ECEEA73FE44}"/>
              </a:ext>
            </a:extLst>
          </p:cNvPr>
          <p:cNvSpPr/>
          <p:nvPr/>
        </p:nvSpPr>
        <p:spPr>
          <a:xfrm>
            <a:off x="372257" y="5328486"/>
            <a:ext cx="674929" cy="296780"/>
          </a:xfrm>
          <a:prstGeom prst="rect">
            <a:avLst/>
          </a:prstGeom>
          <a:solidFill>
            <a:srgbClr val="92D050"/>
          </a:solidFill>
          <a:ln w="190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a:solidFill>
                  <a:srgbClr val="003300"/>
                </a:solidFill>
                <a:latin typeface="Cambria" panose="02040503050406030204" pitchFamily="18" charset="0"/>
                <a:ea typeface="Cambria" panose="02040503050406030204" pitchFamily="18" charset="0"/>
              </a:rPr>
              <a:t>2050</a:t>
            </a:r>
          </a:p>
        </p:txBody>
      </p:sp>
      <p:sp>
        <p:nvSpPr>
          <p:cNvPr id="81" name="Rectángulo 80">
            <a:extLst>
              <a:ext uri="{FF2B5EF4-FFF2-40B4-BE49-F238E27FC236}">
                <a16:creationId xmlns:a16="http://schemas.microsoft.com/office/drawing/2014/main" id="{9D7682DA-DCE0-36ED-463D-8F37310D739E}"/>
              </a:ext>
            </a:extLst>
          </p:cNvPr>
          <p:cNvSpPr/>
          <p:nvPr/>
        </p:nvSpPr>
        <p:spPr>
          <a:xfrm>
            <a:off x="372257" y="5933959"/>
            <a:ext cx="674929" cy="296780"/>
          </a:xfrm>
          <a:prstGeom prst="rect">
            <a:avLst/>
          </a:prstGeom>
          <a:solidFill>
            <a:srgbClr val="92D050"/>
          </a:solidFill>
          <a:ln w="190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sz="1400" dirty="0">
                <a:solidFill>
                  <a:srgbClr val="003300"/>
                </a:solidFill>
                <a:latin typeface="Cambria" panose="02040503050406030204" pitchFamily="18" charset="0"/>
                <a:ea typeface="Cambria" panose="02040503050406030204" pitchFamily="18" charset="0"/>
              </a:rPr>
              <a:t>2070</a:t>
            </a:r>
          </a:p>
        </p:txBody>
      </p:sp>
      <p:sp>
        <p:nvSpPr>
          <p:cNvPr id="84" name="CuadroTexto 83">
            <a:extLst>
              <a:ext uri="{FF2B5EF4-FFF2-40B4-BE49-F238E27FC236}">
                <a16:creationId xmlns:a16="http://schemas.microsoft.com/office/drawing/2014/main" id="{E324CE25-9A82-6E85-A3BB-787877A9BC3B}"/>
              </a:ext>
            </a:extLst>
          </p:cNvPr>
          <p:cNvSpPr txBox="1"/>
          <p:nvPr/>
        </p:nvSpPr>
        <p:spPr>
          <a:xfrm>
            <a:off x="1797809" y="4589430"/>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Occidental </a:t>
            </a:r>
            <a:endParaRPr lang="es-PA" sz="1200" dirty="0">
              <a:latin typeface="Candara" panose="020E0502030303020204" pitchFamily="34" charset="0"/>
              <a:ea typeface="Cambria" panose="02040503050406030204" pitchFamily="18" charset="0"/>
            </a:endParaRPr>
          </a:p>
        </p:txBody>
      </p:sp>
      <p:sp>
        <p:nvSpPr>
          <p:cNvPr id="85" name="CuadroTexto 84">
            <a:extLst>
              <a:ext uri="{FF2B5EF4-FFF2-40B4-BE49-F238E27FC236}">
                <a16:creationId xmlns:a16="http://schemas.microsoft.com/office/drawing/2014/main" id="{88A35B79-0165-104B-0327-A4980E45C7CE}"/>
              </a:ext>
            </a:extLst>
          </p:cNvPr>
          <p:cNvSpPr txBox="1"/>
          <p:nvPr/>
        </p:nvSpPr>
        <p:spPr>
          <a:xfrm>
            <a:off x="1792780" y="489886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Occidental </a:t>
            </a:r>
            <a:endParaRPr lang="es-PA" sz="1200" dirty="0">
              <a:latin typeface="Candara" panose="020E0502030303020204" pitchFamily="34" charset="0"/>
              <a:ea typeface="Cambria" panose="02040503050406030204" pitchFamily="18" charset="0"/>
            </a:endParaRPr>
          </a:p>
        </p:txBody>
      </p:sp>
      <p:sp>
        <p:nvSpPr>
          <p:cNvPr id="86" name="CuadroTexto 85">
            <a:extLst>
              <a:ext uri="{FF2B5EF4-FFF2-40B4-BE49-F238E27FC236}">
                <a16:creationId xmlns:a16="http://schemas.microsoft.com/office/drawing/2014/main" id="{AE14F9B4-5B3B-B294-6EC0-160435D27F35}"/>
              </a:ext>
            </a:extLst>
          </p:cNvPr>
          <p:cNvSpPr txBox="1"/>
          <p:nvPr/>
        </p:nvSpPr>
        <p:spPr>
          <a:xfrm>
            <a:off x="1792781" y="5201922"/>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Arco Seco</a:t>
            </a:r>
            <a:endParaRPr lang="es-PA" sz="1200" dirty="0">
              <a:latin typeface="Candara" panose="020E0502030303020204" pitchFamily="34" charset="0"/>
              <a:ea typeface="Cambria" panose="02040503050406030204" pitchFamily="18" charset="0"/>
            </a:endParaRPr>
          </a:p>
        </p:txBody>
      </p:sp>
      <p:sp>
        <p:nvSpPr>
          <p:cNvPr id="87" name="CuadroTexto 86">
            <a:extLst>
              <a:ext uri="{FF2B5EF4-FFF2-40B4-BE49-F238E27FC236}">
                <a16:creationId xmlns:a16="http://schemas.microsoft.com/office/drawing/2014/main" id="{E37F03A9-0B2E-29EC-7825-DCFE71B46094}"/>
              </a:ext>
            </a:extLst>
          </p:cNvPr>
          <p:cNvSpPr txBox="1"/>
          <p:nvPr/>
        </p:nvSpPr>
        <p:spPr>
          <a:xfrm>
            <a:off x="1792781" y="5524073"/>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Central</a:t>
            </a:r>
            <a:endParaRPr lang="es-PA" sz="1200" dirty="0">
              <a:latin typeface="Candara" panose="020E0502030303020204" pitchFamily="34" charset="0"/>
              <a:ea typeface="Cambria" panose="02040503050406030204" pitchFamily="18" charset="0"/>
            </a:endParaRPr>
          </a:p>
        </p:txBody>
      </p:sp>
      <p:sp>
        <p:nvSpPr>
          <p:cNvPr id="88" name="CuadroTexto 87">
            <a:extLst>
              <a:ext uri="{FF2B5EF4-FFF2-40B4-BE49-F238E27FC236}">
                <a16:creationId xmlns:a16="http://schemas.microsoft.com/office/drawing/2014/main" id="{71FFAF11-A405-1268-FDFE-6864576AC5D9}"/>
              </a:ext>
            </a:extLst>
          </p:cNvPr>
          <p:cNvSpPr txBox="1"/>
          <p:nvPr/>
        </p:nvSpPr>
        <p:spPr>
          <a:xfrm>
            <a:off x="1792780" y="583793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Oriental</a:t>
            </a:r>
            <a:endParaRPr lang="es-PA" sz="1200" dirty="0">
              <a:latin typeface="Candara" panose="020E0502030303020204" pitchFamily="34" charset="0"/>
              <a:ea typeface="Cambria" panose="02040503050406030204" pitchFamily="18" charset="0"/>
            </a:endParaRPr>
          </a:p>
        </p:txBody>
      </p:sp>
      <p:sp>
        <p:nvSpPr>
          <p:cNvPr id="89" name="CuadroTexto 88">
            <a:extLst>
              <a:ext uri="{FF2B5EF4-FFF2-40B4-BE49-F238E27FC236}">
                <a16:creationId xmlns:a16="http://schemas.microsoft.com/office/drawing/2014/main" id="{1B9E37B9-7DD1-A5F8-A783-26633853B96A}"/>
              </a:ext>
            </a:extLst>
          </p:cNvPr>
          <p:cNvSpPr txBox="1"/>
          <p:nvPr/>
        </p:nvSpPr>
        <p:spPr>
          <a:xfrm>
            <a:off x="1792780" y="6145071"/>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Oriental</a:t>
            </a:r>
            <a:endParaRPr lang="es-PA" sz="1200" dirty="0">
              <a:latin typeface="Candara" panose="020E0502030303020204" pitchFamily="34" charset="0"/>
              <a:ea typeface="Cambria" panose="02040503050406030204" pitchFamily="18" charset="0"/>
            </a:endParaRPr>
          </a:p>
        </p:txBody>
      </p:sp>
      <p:sp>
        <p:nvSpPr>
          <p:cNvPr id="90" name="CuadroTexto 89">
            <a:extLst>
              <a:ext uri="{FF2B5EF4-FFF2-40B4-BE49-F238E27FC236}">
                <a16:creationId xmlns:a16="http://schemas.microsoft.com/office/drawing/2014/main" id="{6A95F629-2B69-0D78-FB4F-1F194290AA4A}"/>
              </a:ext>
            </a:extLst>
          </p:cNvPr>
          <p:cNvSpPr txBox="1"/>
          <p:nvPr/>
        </p:nvSpPr>
        <p:spPr>
          <a:xfrm>
            <a:off x="5849628" y="4589430"/>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Occidental </a:t>
            </a:r>
            <a:endParaRPr lang="es-PA" sz="1200" dirty="0">
              <a:latin typeface="Candara" panose="020E0502030303020204" pitchFamily="34" charset="0"/>
              <a:ea typeface="Cambria" panose="02040503050406030204" pitchFamily="18" charset="0"/>
            </a:endParaRPr>
          </a:p>
        </p:txBody>
      </p:sp>
      <p:sp>
        <p:nvSpPr>
          <p:cNvPr id="91" name="CuadroTexto 90">
            <a:extLst>
              <a:ext uri="{FF2B5EF4-FFF2-40B4-BE49-F238E27FC236}">
                <a16:creationId xmlns:a16="http://schemas.microsoft.com/office/drawing/2014/main" id="{61802A54-DA75-02A1-52CC-8375122CFE3B}"/>
              </a:ext>
            </a:extLst>
          </p:cNvPr>
          <p:cNvSpPr txBox="1"/>
          <p:nvPr/>
        </p:nvSpPr>
        <p:spPr>
          <a:xfrm>
            <a:off x="5844599" y="489886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Occidental </a:t>
            </a:r>
            <a:endParaRPr lang="es-PA" sz="1200" dirty="0">
              <a:latin typeface="Candara" panose="020E0502030303020204" pitchFamily="34" charset="0"/>
              <a:ea typeface="Cambria" panose="02040503050406030204" pitchFamily="18" charset="0"/>
            </a:endParaRPr>
          </a:p>
        </p:txBody>
      </p:sp>
      <p:sp>
        <p:nvSpPr>
          <p:cNvPr id="92" name="CuadroTexto 91">
            <a:extLst>
              <a:ext uri="{FF2B5EF4-FFF2-40B4-BE49-F238E27FC236}">
                <a16:creationId xmlns:a16="http://schemas.microsoft.com/office/drawing/2014/main" id="{03A552BC-14D3-DD30-A3C4-C8E24C023E46}"/>
              </a:ext>
            </a:extLst>
          </p:cNvPr>
          <p:cNvSpPr txBox="1"/>
          <p:nvPr/>
        </p:nvSpPr>
        <p:spPr>
          <a:xfrm>
            <a:off x="5844600" y="5201922"/>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Arco Seco</a:t>
            </a:r>
            <a:endParaRPr lang="es-PA" sz="1200" dirty="0">
              <a:latin typeface="Candara" panose="020E0502030303020204" pitchFamily="34" charset="0"/>
              <a:ea typeface="Cambria" panose="02040503050406030204" pitchFamily="18" charset="0"/>
            </a:endParaRPr>
          </a:p>
        </p:txBody>
      </p:sp>
      <p:sp>
        <p:nvSpPr>
          <p:cNvPr id="93" name="CuadroTexto 92">
            <a:extLst>
              <a:ext uri="{FF2B5EF4-FFF2-40B4-BE49-F238E27FC236}">
                <a16:creationId xmlns:a16="http://schemas.microsoft.com/office/drawing/2014/main" id="{C6B824F2-7A2B-D49E-ABCB-4187F21E63A0}"/>
              </a:ext>
            </a:extLst>
          </p:cNvPr>
          <p:cNvSpPr txBox="1"/>
          <p:nvPr/>
        </p:nvSpPr>
        <p:spPr>
          <a:xfrm>
            <a:off x="5844600" y="5524073"/>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Central</a:t>
            </a:r>
            <a:endParaRPr lang="es-PA" sz="1200" dirty="0">
              <a:latin typeface="Candara" panose="020E0502030303020204" pitchFamily="34" charset="0"/>
              <a:ea typeface="Cambria" panose="02040503050406030204" pitchFamily="18" charset="0"/>
            </a:endParaRPr>
          </a:p>
        </p:txBody>
      </p:sp>
      <p:sp>
        <p:nvSpPr>
          <p:cNvPr id="94" name="CuadroTexto 93">
            <a:extLst>
              <a:ext uri="{FF2B5EF4-FFF2-40B4-BE49-F238E27FC236}">
                <a16:creationId xmlns:a16="http://schemas.microsoft.com/office/drawing/2014/main" id="{0F48D73F-3DB2-1526-702D-E914D5414F48}"/>
              </a:ext>
            </a:extLst>
          </p:cNvPr>
          <p:cNvSpPr txBox="1"/>
          <p:nvPr/>
        </p:nvSpPr>
        <p:spPr>
          <a:xfrm>
            <a:off x="5844599" y="583793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Oriental</a:t>
            </a:r>
            <a:endParaRPr lang="es-PA" sz="1200" dirty="0">
              <a:latin typeface="Candara" panose="020E0502030303020204" pitchFamily="34" charset="0"/>
              <a:ea typeface="Cambria" panose="02040503050406030204" pitchFamily="18" charset="0"/>
            </a:endParaRPr>
          </a:p>
        </p:txBody>
      </p:sp>
      <p:sp>
        <p:nvSpPr>
          <p:cNvPr id="95" name="CuadroTexto 94">
            <a:extLst>
              <a:ext uri="{FF2B5EF4-FFF2-40B4-BE49-F238E27FC236}">
                <a16:creationId xmlns:a16="http://schemas.microsoft.com/office/drawing/2014/main" id="{39161011-841E-6079-669E-5C208FB8C2F4}"/>
              </a:ext>
            </a:extLst>
          </p:cNvPr>
          <p:cNvSpPr txBox="1"/>
          <p:nvPr/>
        </p:nvSpPr>
        <p:spPr>
          <a:xfrm>
            <a:off x="5844599" y="6145071"/>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Oriental</a:t>
            </a:r>
            <a:endParaRPr lang="es-PA" sz="1200" dirty="0">
              <a:latin typeface="Candara" panose="020E0502030303020204" pitchFamily="34" charset="0"/>
              <a:ea typeface="Cambria" panose="02040503050406030204" pitchFamily="18" charset="0"/>
            </a:endParaRPr>
          </a:p>
        </p:txBody>
      </p:sp>
      <p:sp>
        <p:nvSpPr>
          <p:cNvPr id="96" name="CuadroTexto 95">
            <a:extLst>
              <a:ext uri="{FF2B5EF4-FFF2-40B4-BE49-F238E27FC236}">
                <a16:creationId xmlns:a16="http://schemas.microsoft.com/office/drawing/2014/main" id="{30725A23-FDF6-AC3E-B576-BC254B1DCA1D}"/>
              </a:ext>
            </a:extLst>
          </p:cNvPr>
          <p:cNvSpPr txBox="1"/>
          <p:nvPr/>
        </p:nvSpPr>
        <p:spPr>
          <a:xfrm>
            <a:off x="9149255" y="4589430"/>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Occidental </a:t>
            </a:r>
            <a:endParaRPr lang="es-PA" sz="1200" dirty="0">
              <a:latin typeface="Candara" panose="020E0502030303020204" pitchFamily="34" charset="0"/>
              <a:ea typeface="Cambria" panose="02040503050406030204" pitchFamily="18" charset="0"/>
            </a:endParaRPr>
          </a:p>
        </p:txBody>
      </p:sp>
      <p:sp>
        <p:nvSpPr>
          <p:cNvPr id="97" name="CuadroTexto 96">
            <a:extLst>
              <a:ext uri="{FF2B5EF4-FFF2-40B4-BE49-F238E27FC236}">
                <a16:creationId xmlns:a16="http://schemas.microsoft.com/office/drawing/2014/main" id="{7D4C56D8-3234-D309-9394-4128438A7597}"/>
              </a:ext>
            </a:extLst>
          </p:cNvPr>
          <p:cNvSpPr txBox="1"/>
          <p:nvPr/>
        </p:nvSpPr>
        <p:spPr>
          <a:xfrm>
            <a:off x="9144226" y="489886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Occidental </a:t>
            </a:r>
            <a:endParaRPr lang="es-PA" sz="1200" dirty="0">
              <a:latin typeface="Candara" panose="020E0502030303020204" pitchFamily="34" charset="0"/>
              <a:ea typeface="Cambria" panose="02040503050406030204" pitchFamily="18" charset="0"/>
            </a:endParaRPr>
          </a:p>
        </p:txBody>
      </p:sp>
      <p:sp>
        <p:nvSpPr>
          <p:cNvPr id="98" name="CuadroTexto 97">
            <a:extLst>
              <a:ext uri="{FF2B5EF4-FFF2-40B4-BE49-F238E27FC236}">
                <a16:creationId xmlns:a16="http://schemas.microsoft.com/office/drawing/2014/main" id="{52E0D104-D75F-5C4A-7963-7A33F8B3E305}"/>
              </a:ext>
            </a:extLst>
          </p:cNvPr>
          <p:cNvSpPr txBox="1"/>
          <p:nvPr/>
        </p:nvSpPr>
        <p:spPr>
          <a:xfrm>
            <a:off x="9144227" y="5201922"/>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Arco Seco</a:t>
            </a:r>
            <a:endParaRPr lang="es-PA" sz="1200" dirty="0">
              <a:latin typeface="Candara" panose="020E0502030303020204" pitchFamily="34" charset="0"/>
              <a:ea typeface="Cambria" panose="02040503050406030204" pitchFamily="18" charset="0"/>
            </a:endParaRPr>
          </a:p>
        </p:txBody>
      </p:sp>
      <p:sp>
        <p:nvSpPr>
          <p:cNvPr id="99" name="CuadroTexto 98">
            <a:extLst>
              <a:ext uri="{FF2B5EF4-FFF2-40B4-BE49-F238E27FC236}">
                <a16:creationId xmlns:a16="http://schemas.microsoft.com/office/drawing/2014/main" id="{906068ED-D871-0E13-1564-931EDF86E500}"/>
              </a:ext>
            </a:extLst>
          </p:cNvPr>
          <p:cNvSpPr txBox="1"/>
          <p:nvPr/>
        </p:nvSpPr>
        <p:spPr>
          <a:xfrm>
            <a:off x="9144227" y="5524073"/>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Central</a:t>
            </a:r>
            <a:endParaRPr lang="es-PA" sz="1200" dirty="0">
              <a:latin typeface="Candara" panose="020E0502030303020204" pitchFamily="34" charset="0"/>
              <a:ea typeface="Cambria" panose="02040503050406030204" pitchFamily="18" charset="0"/>
            </a:endParaRPr>
          </a:p>
        </p:txBody>
      </p:sp>
      <p:sp>
        <p:nvSpPr>
          <p:cNvPr id="100" name="CuadroTexto 99">
            <a:extLst>
              <a:ext uri="{FF2B5EF4-FFF2-40B4-BE49-F238E27FC236}">
                <a16:creationId xmlns:a16="http://schemas.microsoft.com/office/drawing/2014/main" id="{C3FF5322-915C-9B6D-36EA-C92759C24379}"/>
              </a:ext>
            </a:extLst>
          </p:cNvPr>
          <p:cNvSpPr txBox="1"/>
          <p:nvPr/>
        </p:nvSpPr>
        <p:spPr>
          <a:xfrm>
            <a:off x="9144226" y="5837936"/>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Caribe Oriental</a:t>
            </a:r>
            <a:endParaRPr lang="es-PA" sz="1200" dirty="0">
              <a:latin typeface="Candara" panose="020E0502030303020204" pitchFamily="34" charset="0"/>
              <a:ea typeface="Cambria" panose="02040503050406030204" pitchFamily="18" charset="0"/>
            </a:endParaRPr>
          </a:p>
        </p:txBody>
      </p:sp>
      <p:sp>
        <p:nvSpPr>
          <p:cNvPr id="101" name="CuadroTexto 100">
            <a:extLst>
              <a:ext uri="{FF2B5EF4-FFF2-40B4-BE49-F238E27FC236}">
                <a16:creationId xmlns:a16="http://schemas.microsoft.com/office/drawing/2014/main" id="{01509B8F-AEC2-1768-37E7-50B1B424D9C1}"/>
              </a:ext>
            </a:extLst>
          </p:cNvPr>
          <p:cNvSpPr txBox="1"/>
          <p:nvPr/>
        </p:nvSpPr>
        <p:spPr>
          <a:xfrm>
            <a:off x="9144226" y="6145071"/>
            <a:ext cx="2186673" cy="276999"/>
          </a:xfrm>
          <a:prstGeom prst="rect">
            <a:avLst/>
          </a:prstGeom>
          <a:noFill/>
          <a:ln>
            <a:solidFill>
              <a:srgbClr val="00B050"/>
            </a:solidFill>
            <a:prstDash val="sysDash"/>
          </a:ln>
        </p:spPr>
        <p:txBody>
          <a:bodyPr wrap="square" rtlCol="0">
            <a:spAutoFit/>
          </a:bodyPr>
          <a:lstStyle/>
          <a:p>
            <a:pPr algn="ctr"/>
            <a:r>
              <a:rPr lang="es-PA" sz="1200" dirty="0">
                <a:solidFill>
                  <a:srgbClr val="212529"/>
                </a:solidFill>
                <a:latin typeface="Candara" panose="020E0502030303020204" pitchFamily="34" charset="0"/>
                <a:ea typeface="Cambria" panose="02040503050406030204" pitchFamily="18" charset="0"/>
              </a:rPr>
              <a:t>Región Pacífico Oriental</a:t>
            </a:r>
            <a:endParaRPr lang="es-PA" sz="1200" dirty="0">
              <a:latin typeface="Candara" panose="020E0502030303020204" pitchFamily="34" charset="0"/>
              <a:ea typeface="Cambria" panose="02040503050406030204" pitchFamily="18" charset="0"/>
            </a:endParaRPr>
          </a:p>
        </p:txBody>
      </p:sp>
      <p:sp>
        <p:nvSpPr>
          <p:cNvPr id="11" name="Abrir llave 10">
            <a:extLst>
              <a:ext uri="{FF2B5EF4-FFF2-40B4-BE49-F238E27FC236}">
                <a16:creationId xmlns:a16="http://schemas.microsoft.com/office/drawing/2014/main" id="{C0FA150A-9BB1-59AC-BBE3-8809E0731B10}"/>
              </a:ext>
            </a:extLst>
          </p:cNvPr>
          <p:cNvSpPr/>
          <p:nvPr/>
        </p:nvSpPr>
        <p:spPr>
          <a:xfrm>
            <a:off x="1326827" y="4563465"/>
            <a:ext cx="350581" cy="1884569"/>
          </a:xfrm>
          <a:prstGeom prst="lef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latin typeface="Candara" panose="020E0502030303020204" pitchFamily="34" charset="0"/>
            </a:endParaRPr>
          </a:p>
        </p:txBody>
      </p:sp>
      <p:sp>
        <p:nvSpPr>
          <p:cNvPr id="102" name="Abrir llave 101">
            <a:extLst>
              <a:ext uri="{FF2B5EF4-FFF2-40B4-BE49-F238E27FC236}">
                <a16:creationId xmlns:a16="http://schemas.microsoft.com/office/drawing/2014/main" id="{E4A603B9-67B3-E76B-8423-243A77D460D3}"/>
              </a:ext>
            </a:extLst>
          </p:cNvPr>
          <p:cNvSpPr/>
          <p:nvPr/>
        </p:nvSpPr>
        <p:spPr>
          <a:xfrm rot="10800000">
            <a:off x="11490760" y="4559133"/>
            <a:ext cx="350581" cy="1884569"/>
          </a:xfrm>
          <a:prstGeom prst="leftBrace">
            <a:avLst/>
          </a:prstGeom>
          <a:ln w="381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a:latin typeface="Candara" panose="020E0502030303020204" pitchFamily="34" charset="0"/>
            </a:endParaRPr>
          </a:p>
        </p:txBody>
      </p:sp>
      <p:sp>
        <p:nvSpPr>
          <p:cNvPr id="60" name="Cerrar llave 59">
            <a:extLst>
              <a:ext uri="{FF2B5EF4-FFF2-40B4-BE49-F238E27FC236}">
                <a16:creationId xmlns:a16="http://schemas.microsoft.com/office/drawing/2014/main" id="{B2D65433-74BD-026A-4CB4-55B2E396D3DE}"/>
              </a:ext>
            </a:extLst>
          </p:cNvPr>
          <p:cNvSpPr/>
          <p:nvPr/>
        </p:nvSpPr>
        <p:spPr>
          <a:xfrm rot="16200000">
            <a:off x="6486671" y="2161500"/>
            <a:ext cx="346427" cy="2566417"/>
          </a:xfrm>
          <a:prstGeom prst="rightBrace">
            <a:avLst>
              <a:gd name="adj1" fmla="val 42902"/>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b="1"/>
          </a:p>
        </p:txBody>
      </p:sp>
      <p:sp>
        <p:nvSpPr>
          <p:cNvPr id="63" name="Cerrar llave 62">
            <a:extLst>
              <a:ext uri="{FF2B5EF4-FFF2-40B4-BE49-F238E27FC236}">
                <a16:creationId xmlns:a16="http://schemas.microsoft.com/office/drawing/2014/main" id="{19AE8973-C1F2-A11B-D211-25271F6240A5}"/>
              </a:ext>
            </a:extLst>
          </p:cNvPr>
          <p:cNvSpPr/>
          <p:nvPr/>
        </p:nvSpPr>
        <p:spPr>
          <a:xfrm rot="16200000">
            <a:off x="10162175" y="2159076"/>
            <a:ext cx="296779" cy="2496036"/>
          </a:xfrm>
          <a:prstGeom prst="rightBrace">
            <a:avLst>
              <a:gd name="adj1" fmla="val 42902"/>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b="1"/>
          </a:p>
        </p:txBody>
      </p:sp>
      <p:sp>
        <p:nvSpPr>
          <p:cNvPr id="64" name="Cerrar llave 63">
            <a:extLst>
              <a:ext uri="{FF2B5EF4-FFF2-40B4-BE49-F238E27FC236}">
                <a16:creationId xmlns:a16="http://schemas.microsoft.com/office/drawing/2014/main" id="{A32099A7-298B-B0F4-745C-4523CBAE99D9}"/>
              </a:ext>
            </a:extLst>
          </p:cNvPr>
          <p:cNvSpPr/>
          <p:nvPr/>
        </p:nvSpPr>
        <p:spPr>
          <a:xfrm rot="16200000">
            <a:off x="2686684" y="2172467"/>
            <a:ext cx="346427" cy="2566417"/>
          </a:xfrm>
          <a:prstGeom prst="rightBrace">
            <a:avLst>
              <a:gd name="adj1" fmla="val 42902"/>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A" b="1"/>
          </a:p>
        </p:txBody>
      </p:sp>
      <p:cxnSp>
        <p:nvCxnSpPr>
          <p:cNvPr id="26" name="Conector recto de flecha 25">
            <a:extLst>
              <a:ext uri="{FF2B5EF4-FFF2-40B4-BE49-F238E27FC236}">
                <a16:creationId xmlns:a16="http://schemas.microsoft.com/office/drawing/2014/main" id="{92483D7E-189B-FCA1-AF4E-697623D70D53}"/>
              </a:ext>
            </a:extLst>
          </p:cNvPr>
          <p:cNvCxnSpPr>
            <a:cxnSpLocks/>
          </p:cNvCxnSpPr>
          <p:nvPr/>
        </p:nvCxnSpPr>
        <p:spPr>
          <a:xfrm flipH="1">
            <a:off x="5716240" y="3845006"/>
            <a:ext cx="744416" cy="28977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recto de flecha 77">
            <a:extLst>
              <a:ext uri="{FF2B5EF4-FFF2-40B4-BE49-F238E27FC236}">
                <a16:creationId xmlns:a16="http://schemas.microsoft.com/office/drawing/2014/main" id="{97EA99E0-3CC3-EF35-2660-E03A54756345}"/>
              </a:ext>
            </a:extLst>
          </p:cNvPr>
          <p:cNvCxnSpPr>
            <a:cxnSpLocks/>
          </p:cNvCxnSpPr>
          <p:nvPr/>
        </p:nvCxnSpPr>
        <p:spPr>
          <a:xfrm>
            <a:off x="6803339" y="3852018"/>
            <a:ext cx="778562" cy="26933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8A9B85BF-0CEB-8B97-0ECD-9F3EEDC149CD}"/>
              </a:ext>
            </a:extLst>
          </p:cNvPr>
          <p:cNvCxnSpPr>
            <a:cxnSpLocks/>
          </p:cNvCxnSpPr>
          <p:nvPr/>
        </p:nvCxnSpPr>
        <p:spPr>
          <a:xfrm>
            <a:off x="6631620" y="3823052"/>
            <a:ext cx="18846" cy="26151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recto de flecha 103">
            <a:extLst>
              <a:ext uri="{FF2B5EF4-FFF2-40B4-BE49-F238E27FC236}">
                <a16:creationId xmlns:a16="http://schemas.microsoft.com/office/drawing/2014/main" id="{994BDCDE-7FFB-5BC2-1FBE-D714E0A02963}"/>
              </a:ext>
            </a:extLst>
          </p:cNvPr>
          <p:cNvCxnSpPr>
            <a:cxnSpLocks/>
          </p:cNvCxnSpPr>
          <p:nvPr/>
        </p:nvCxnSpPr>
        <p:spPr>
          <a:xfrm flipH="1">
            <a:off x="9316903" y="3823591"/>
            <a:ext cx="744416" cy="28977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recto de flecha 104">
            <a:extLst>
              <a:ext uri="{FF2B5EF4-FFF2-40B4-BE49-F238E27FC236}">
                <a16:creationId xmlns:a16="http://schemas.microsoft.com/office/drawing/2014/main" id="{38B1EF3C-7290-C213-6AE7-DAB94BAED3BC}"/>
              </a:ext>
            </a:extLst>
          </p:cNvPr>
          <p:cNvCxnSpPr>
            <a:cxnSpLocks/>
          </p:cNvCxnSpPr>
          <p:nvPr/>
        </p:nvCxnSpPr>
        <p:spPr>
          <a:xfrm>
            <a:off x="10404002" y="3830603"/>
            <a:ext cx="778562" cy="26933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EAA385EC-1735-891A-C26B-16E068F2D7E0}"/>
              </a:ext>
            </a:extLst>
          </p:cNvPr>
          <p:cNvCxnSpPr>
            <a:cxnSpLocks/>
          </p:cNvCxnSpPr>
          <p:nvPr/>
        </p:nvCxnSpPr>
        <p:spPr>
          <a:xfrm>
            <a:off x="10232283" y="3801637"/>
            <a:ext cx="18846" cy="26151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7CE404B1-8C17-05BB-8139-73EAF1C1FE96}"/>
              </a:ext>
            </a:extLst>
          </p:cNvPr>
          <p:cNvCxnSpPr>
            <a:cxnSpLocks/>
          </p:cNvCxnSpPr>
          <p:nvPr/>
        </p:nvCxnSpPr>
        <p:spPr>
          <a:xfrm flipH="1">
            <a:off x="1842670" y="3859011"/>
            <a:ext cx="744416" cy="28977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a:extLst>
              <a:ext uri="{FF2B5EF4-FFF2-40B4-BE49-F238E27FC236}">
                <a16:creationId xmlns:a16="http://schemas.microsoft.com/office/drawing/2014/main" id="{EC7D03B0-8303-1634-221C-FFA231416029}"/>
              </a:ext>
            </a:extLst>
          </p:cNvPr>
          <p:cNvCxnSpPr>
            <a:cxnSpLocks/>
          </p:cNvCxnSpPr>
          <p:nvPr/>
        </p:nvCxnSpPr>
        <p:spPr>
          <a:xfrm>
            <a:off x="2929769" y="3866023"/>
            <a:ext cx="778562" cy="26933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a:extLst>
              <a:ext uri="{FF2B5EF4-FFF2-40B4-BE49-F238E27FC236}">
                <a16:creationId xmlns:a16="http://schemas.microsoft.com/office/drawing/2014/main" id="{257C519C-45D0-4732-7708-B35059677D11}"/>
              </a:ext>
            </a:extLst>
          </p:cNvPr>
          <p:cNvCxnSpPr>
            <a:cxnSpLocks/>
          </p:cNvCxnSpPr>
          <p:nvPr/>
        </p:nvCxnSpPr>
        <p:spPr>
          <a:xfrm>
            <a:off x="2758050" y="3837057"/>
            <a:ext cx="18846" cy="261515"/>
          </a:xfrm>
          <a:prstGeom prst="straightConnector1">
            <a:avLst/>
          </a:prstGeom>
          <a:ln w="95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2">
            <a:extLst>
              <a:ext uri="{FF2B5EF4-FFF2-40B4-BE49-F238E27FC236}">
                <a16:creationId xmlns:a16="http://schemas.microsoft.com/office/drawing/2014/main" id="{47B304D3-6E0E-46CF-B671-A2D19F90E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0" y="124941"/>
            <a:ext cx="1778190" cy="69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71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388E3B-2F39-F6B4-C2C7-DF0399660732}"/>
              </a:ext>
            </a:extLst>
          </p:cNvPr>
          <p:cNvSpPr txBox="1">
            <a:spLocks/>
          </p:cNvSpPr>
          <p:nvPr/>
        </p:nvSpPr>
        <p:spPr>
          <a:xfrm>
            <a:off x="877179" y="1445377"/>
            <a:ext cx="5843891" cy="500637"/>
          </a:xfrm>
          <a:prstGeom prst="rect">
            <a:avLst/>
          </a:prstGeom>
          <a:noFill/>
          <a:ln>
            <a:noFill/>
          </a:ln>
        </p:spPr>
        <p:txBody>
          <a:bodyPr spcFirstLastPara="1" wrap="square" lIns="91425" tIns="45700" rIns="91425" bIns="45700" anchor="b" anchorCtr="0">
            <a:normAutofit fontScale="4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a:latin typeface="Arial Black" panose="020B0A04020102020204" pitchFamily="34" charset="0"/>
              </a:rPr>
              <a:t>Región Caribe Occidental</a:t>
            </a:r>
            <a:endParaRPr lang="en-US">
              <a:latin typeface="Arial Black" panose="020B0A04020102020204" pitchFamily="34" charset="0"/>
            </a:endParaRPr>
          </a:p>
        </p:txBody>
      </p:sp>
      <p:pic>
        <p:nvPicPr>
          <p:cNvPr id="6" name="Picture 5">
            <a:extLst>
              <a:ext uri="{FF2B5EF4-FFF2-40B4-BE49-F238E27FC236}">
                <a16:creationId xmlns:a16="http://schemas.microsoft.com/office/drawing/2014/main" id="{F3EA3722-6766-F9BC-B8FB-C49E7206697C}"/>
              </a:ext>
            </a:extLst>
          </p:cNvPr>
          <p:cNvPicPr>
            <a:picLocks noChangeAspect="1"/>
          </p:cNvPicPr>
          <p:nvPr/>
        </p:nvPicPr>
        <p:blipFill>
          <a:blip r:embed="rId3"/>
          <a:stretch>
            <a:fillRect/>
          </a:stretch>
        </p:blipFill>
        <p:spPr>
          <a:xfrm>
            <a:off x="7577255" y="575007"/>
            <a:ext cx="3631474" cy="1740739"/>
          </a:xfrm>
          <a:prstGeom prst="rect">
            <a:avLst/>
          </a:prstGeom>
        </p:spPr>
      </p:pic>
      <p:graphicFrame>
        <p:nvGraphicFramePr>
          <p:cNvPr id="19" name="Table 9">
            <a:extLst>
              <a:ext uri="{FF2B5EF4-FFF2-40B4-BE49-F238E27FC236}">
                <a16:creationId xmlns:a16="http://schemas.microsoft.com/office/drawing/2014/main" id="{3AE6F969-29F3-7156-9510-851502EC07BB}"/>
              </a:ext>
            </a:extLst>
          </p:cNvPr>
          <p:cNvGraphicFramePr>
            <a:graphicFrameLocks/>
          </p:cNvGraphicFramePr>
          <p:nvPr>
            <p:extLst>
              <p:ext uri="{D42A27DB-BD31-4B8C-83A1-F6EECF244321}">
                <p14:modId xmlns:p14="http://schemas.microsoft.com/office/powerpoint/2010/main" val="2133139580"/>
              </p:ext>
            </p:extLst>
          </p:nvPr>
        </p:nvGraphicFramePr>
        <p:xfrm>
          <a:off x="1114373" y="2037567"/>
          <a:ext cx="7816173" cy="3607977"/>
        </p:xfrm>
        <a:graphic>
          <a:graphicData uri="http://schemas.openxmlformats.org/drawingml/2006/table">
            <a:tbl>
              <a:tblPr firstRow="1" bandRow="1">
                <a:tableStyleId>{5C22544A-7EE6-4342-B048-85BDC9FD1C3A}</a:tableStyleId>
              </a:tblPr>
              <a:tblGrid>
                <a:gridCol w="1140156">
                  <a:extLst>
                    <a:ext uri="{9D8B030D-6E8A-4147-A177-3AD203B41FA5}">
                      <a16:colId xmlns:a16="http://schemas.microsoft.com/office/drawing/2014/main" val="2253382274"/>
                    </a:ext>
                  </a:extLst>
                </a:gridCol>
                <a:gridCol w="1856537">
                  <a:extLst>
                    <a:ext uri="{9D8B030D-6E8A-4147-A177-3AD203B41FA5}">
                      <a16:colId xmlns:a16="http://schemas.microsoft.com/office/drawing/2014/main" val="1823779907"/>
                    </a:ext>
                  </a:extLst>
                </a:gridCol>
                <a:gridCol w="2409740">
                  <a:extLst>
                    <a:ext uri="{9D8B030D-6E8A-4147-A177-3AD203B41FA5}">
                      <a16:colId xmlns:a16="http://schemas.microsoft.com/office/drawing/2014/main" val="2292144683"/>
                    </a:ext>
                  </a:extLst>
                </a:gridCol>
                <a:gridCol w="2409740">
                  <a:extLst>
                    <a:ext uri="{9D8B030D-6E8A-4147-A177-3AD203B41FA5}">
                      <a16:colId xmlns:a16="http://schemas.microsoft.com/office/drawing/2014/main" val="1495118507"/>
                    </a:ext>
                  </a:extLst>
                </a:gridCol>
              </a:tblGrid>
              <a:tr h="746760">
                <a:tc gridSpan="4">
                  <a:txBody>
                    <a:bodyPr/>
                    <a:lstStyle/>
                    <a:p>
                      <a:pPr algn="ctr"/>
                      <a:r>
                        <a:rPr lang="es-419" b="1">
                          <a:latin typeface="Avenir Next LT Pro" panose="020B0504020202020204" pitchFamily="34" charset="0"/>
                        </a:rPr>
                        <a:t>Valores Promedios de Cambio para Precipitación y Temperatura de Acuerdo a los Tres Modelos de Cambio Climático y el Escenario SSP5-8.5</a:t>
                      </a:r>
                      <a:endParaRPr lang="en-US" b="1">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653415">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3,900.00 mm</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22.0°C</a:t>
                      </a:r>
                      <a:endParaRPr lang="en-US" sz="1800" b="1" kern="1200">
                        <a:solidFill>
                          <a:schemeClr val="dk1"/>
                        </a:solidFill>
                        <a:effectLst/>
                        <a:latin typeface="Avenir Next LT Pro" panose="020B0504020202020204"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Avenir Next LT Pro" panose="020B0504020202020204" pitchFamily="34" charset="0"/>
                        </a:rPr>
                        <a:t>29.6°C</a:t>
                      </a:r>
                      <a:endParaRPr lang="en-US" b="1">
                        <a:latin typeface="Avenir Next LT Pro" panose="020B0504020202020204" pitchFamily="34" charset="0"/>
                      </a:endParaRPr>
                    </a:p>
                  </a:txBody>
                  <a:tcPr/>
                </a:tc>
                <a:extLst>
                  <a:ext uri="{0D108BD9-81ED-4DB2-BD59-A6C34878D82A}">
                    <a16:rowId xmlns:a16="http://schemas.microsoft.com/office/drawing/2014/main" val="3655175498"/>
                  </a:ext>
                </a:extLst>
              </a:tr>
              <a:tr h="701544">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502086">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dirty="0">
                          <a:solidFill>
                            <a:srgbClr val="FF0000"/>
                          </a:solidFill>
                          <a:latin typeface="Avenir Next LT Pro" panose="020B0504020202020204" pitchFamily="34" charset="0"/>
                        </a:rPr>
                        <a:t>-19.4 </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2.7</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2.2</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502086">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dirty="0">
                          <a:solidFill>
                            <a:srgbClr val="FF0000"/>
                          </a:solidFill>
                          <a:latin typeface="Avenir Next LT Pro" panose="020B0504020202020204" pitchFamily="34" charset="0"/>
                        </a:rPr>
                        <a:t>-18.4</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3.3</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2.9</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502086">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a:solidFill>
                            <a:srgbClr val="FF0000"/>
                          </a:solidFill>
                          <a:latin typeface="Avenir Next LT Pro" panose="020B0504020202020204" pitchFamily="34" charset="0"/>
                        </a:rPr>
                        <a:t>-18.9</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4.1</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3.8</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sp>
        <p:nvSpPr>
          <p:cNvPr id="2" name="CuadroTexto 1">
            <a:extLst>
              <a:ext uri="{FF2B5EF4-FFF2-40B4-BE49-F238E27FC236}">
                <a16:creationId xmlns:a16="http://schemas.microsoft.com/office/drawing/2014/main" id="{9A40D4D6-878B-9B2B-E06D-904FF2FD5352}"/>
              </a:ext>
            </a:extLst>
          </p:cNvPr>
          <p:cNvSpPr txBox="1"/>
          <p:nvPr/>
        </p:nvSpPr>
        <p:spPr>
          <a:xfrm>
            <a:off x="877179" y="6171344"/>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grpSp>
        <p:nvGrpSpPr>
          <p:cNvPr id="18" name="Group 16">
            <a:extLst>
              <a:ext uri="{FF2B5EF4-FFF2-40B4-BE49-F238E27FC236}">
                <a16:creationId xmlns:a16="http://schemas.microsoft.com/office/drawing/2014/main" id="{E6D0574E-1C81-46BC-A910-147D5B6ECCB4}"/>
              </a:ext>
            </a:extLst>
          </p:cNvPr>
          <p:cNvGrpSpPr/>
          <p:nvPr/>
        </p:nvGrpSpPr>
        <p:grpSpPr>
          <a:xfrm>
            <a:off x="3609090" y="4795137"/>
            <a:ext cx="216272" cy="1049323"/>
            <a:chOff x="4206239" y="4241076"/>
            <a:chExt cx="78379" cy="941675"/>
          </a:xfrm>
        </p:grpSpPr>
        <p:sp>
          <p:nvSpPr>
            <p:cNvPr id="32" name="Arrow: Down 17">
              <a:extLst>
                <a:ext uri="{FF2B5EF4-FFF2-40B4-BE49-F238E27FC236}">
                  <a16:creationId xmlns:a16="http://schemas.microsoft.com/office/drawing/2014/main" id="{975C9EF5-F0E1-49D8-9DE1-7F1706A67694}"/>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18">
              <a:extLst>
                <a:ext uri="{FF2B5EF4-FFF2-40B4-BE49-F238E27FC236}">
                  <a16:creationId xmlns:a16="http://schemas.microsoft.com/office/drawing/2014/main" id="{4082EB5E-CD77-4D49-BC4F-0E459F8C96CD}"/>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19">
              <a:extLst>
                <a:ext uri="{FF2B5EF4-FFF2-40B4-BE49-F238E27FC236}">
                  <a16:creationId xmlns:a16="http://schemas.microsoft.com/office/drawing/2014/main" id="{3246B620-E167-46BF-895B-FAA38B7668B3}"/>
                </a:ext>
              </a:extLst>
            </p:cNvPr>
            <p:cNvSpPr/>
            <p:nvPr/>
          </p:nvSpPr>
          <p:spPr>
            <a:xfrm>
              <a:off x="4206239" y="4956329"/>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6">
            <a:extLst>
              <a:ext uri="{FF2B5EF4-FFF2-40B4-BE49-F238E27FC236}">
                <a16:creationId xmlns:a16="http://schemas.microsoft.com/office/drawing/2014/main" id="{765E7720-70E9-4AFC-B202-90CA7A5309D5}"/>
              </a:ext>
            </a:extLst>
          </p:cNvPr>
          <p:cNvGrpSpPr/>
          <p:nvPr/>
        </p:nvGrpSpPr>
        <p:grpSpPr>
          <a:xfrm>
            <a:off x="5653373" y="4727774"/>
            <a:ext cx="204152" cy="1184049"/>
            <a:chOff x="6635931" y="4241076"/>
            <a:chExt cx="104504" cy="914398"/>
          </a:xfrm>
        </p:grpSpPr>
        <p:sp>
          <p:nvSpPr>
            <p:cNvPr id="36" name="Arrow: Down 17">
              <a:extLst>
                <a:ext uri="{FF2B5EF4-FFF2-40B4-BE49-F238E27FC236}">
                  <a16:creationId xmlns:a16="http://schemas.microsoft.com/office/drawing/2014/main" id="{55C3D59B-48C4-4825-B939-4AA39300EC6E}"/>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Arrow: Down 18">
              <a:extLst>
                <a:ext uri="{FF2B5EF4-FFF2-40B4-BE49-F238E27FC236}">
                  <a16:creationId xmlns:a16="http://schemas.microsoft.com/office/drawing/2014/main" id="{E498B5CC-C8F8-4E87-9E4D-B0C9D8FC90C9}"/>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Arrow: Down 19">
              <a:extLst>
                <a:ext uri="{FF2B5EF4-FFF2-40B4-BE49-F238E27FC236}">
                  <a16:creationId xmlns:a16="http://schemas.microsoft.com/office/drawing/2014/main" id="{66E3D016-68D3-49DB-A245-C37B13D2A478}"/>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39" name="Group 18">
            <a:extLst>
              <a:ext uri="{FF2B5EF4-FFF2-40B4-BE49-F238E27FC236}">
                <a16:creationId xmlns:a16="http://schemas.microsoft.com/office/drawing/2014/main" id="{462A8D24-01C5-429C-A655-6E7B083496A1}"/>
              </a:ext>
            </a:extLst>
          </p:cNvPr>
          <p:cNvGrpSpPr/>
          <p:nvPr/>
        </p:nvGrpSpPr>
        <p:grpSpPr>
          <a:xfrm>
            <a:off x="8125218" y="4732411"/>
            <a:ext cx="236732" cy="1189703"/>
            <a:chOff x="9235436" y="4240892"/>
            <a:chExt cx="104504" cy="914398"/>
          </a:xfrm>
        </p:grpSpPr>
        <p:sp>
          <p:nvSpPr>
            <p:cNvPr id="40" name="Arrow: Down 19">
              <a:extLst>
                <a:ext uri="{FF2B5EF4-FFF2-40B4-BE49-F238E27FC236}">
                  <a16:creationId xmlns:a16="http://schemas.microsoft.com/office/drawing/2014/main" id="{236BC0A3-D9AD-4A1A-A214-3B16A68365B1}"/>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Arrow: Down 20">
              <a:extLst>
                <a:ext uri="{FF2B5EF4-FFF2-40B4-BE49-F238E27FC236}">
                  <a16:creationId xmlns:a16="http://schemas.microsoft.com/office/drawing/2014/main" id="{89CC3577-96BF-4304-A061-29408DC57D7A}"/>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2" name="Arrow: Down 21">
              <a:extLst>
                <a:ext uri="{FF2B5EF4-FFF2-40B4-BE49-F238E27FC236}">
                  <a16:creationId xmlns:a16="http://schemas.microsoft.com/office/drawing/2014/main" id="{D4105852-9DF6-4B40-B9C5-B64A7FACD51D}"/>
                </a:ext>
              </a:extLst>
            </p:cNvPr>
            <p:cNvSpPr/>
            <p:nvPr/>
          </p:nvSpPr>
          <p:spPr>
            <a:xfrm rot="10800000">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982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a:extLst>
              <a:ext uri="{FF2B5EF4-FFF2-40B4-BE49-F238E27FC236}">
                <a16:creationId xmlns:a16="http://schemas.microsoft.com/office/drawing/2014/main" id="{AE83BE7D-7F0D-F85E-4D96-69678BA33360}"/>
              </a:ext>
            </a:extLst>
          </p:cNvPr>
          <p:cNvPicPr>
            <a:picLocks noChangeAspect="1"/>
          </p:cNvPicPr>
          <p:nvPr/>
        </p:nvPicPr>
        <p:blipFill>
          <a:blip r:embed="rId3"/>
          <a:stretch>
            <a:fillRect/>
          </a:stretch>
        </p:blipFill>
        <p:spPr>
          <a:xfrm>
            <a:off x="7705731" y="682579"/>
            <a:ext cx="3823063" cy="1832577"/>
          </a:xfrm>
          <a:prstGeom prst="rect">
            <a:avLst/>
          </a:prstGeom>
        </p:spPr>
      </p:pic>
      <p:sp>
        <p:nvSpPr>
          <p:cNvPr id="16" name="Title 1">
            <a:extLst>
              <a:ext uri="{FF2B5EF4-FFF2-40B4-BE49-F238E27FC236}">
                <a16:creationId xmlns:a16="http://schemas.microsoft.com/office/drawing/2014/main" id="{092AAB97-4041-2ABF-91D0-9F2A5818EBFB}"/>
              </a:ext>
            </a:extLst>
          </p:cNvPr>
          <p:cNvSpPr txBox="1">
            <a:spLocks/>
          </p:cNvSpPr>
          <p:nvPr/>
        </p:nvSpPr>
        <p:spPr>
          <a:xfrm>
            <a:off x="877179" y="1445377"/>
            <a:ext cx="5843891" cy="500637"/>
          </a:xfrm>
          <a:prstGeom prst="rect">
            <a:avLst/>
          </a:prstGeom>
          <a:noFill/>
          <a:ln>
            <a:noFill/>
          </a:ln>
        </p:spPr>
        <p:txBody>
          <a:bodyPr spcFirstLastPara="1" wrap="square" lIns="91425" tIns="45700" rIns="91425" bIns="45700" anchor="b" anchorCtr="0">
            <a:normAutofit fontScale="60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a:latin typeface="Arial Black" panose="020B0A04020102020204" pitchFamily="34" charset="0"/>
              </a:rPr>
              <a:t>Región Central</a:t>
            </a:r>
            <a:endParaRPr lang="en-US">
              <a:latin typeface="Arial Black" panose="020B0A04020102020204" pitchFamily="34" charset="0"/>
            </a:endParaRPr>
          </a:p>
        </p:txBody>
      </p:sp>
      <p:graphicFrame>
        <p:nvGraphicFramePr>
          <p:cNvPr id="18" name="Table 9">
            <a:extLst>
              <a:ext uri="{FF2B5EF4-FFF2-40B4-BE49-F238E27FC236}">
                <a16:creationId xmlns:a16="http://schemas.microsoft.com/office/drawing/2014/main" id="{3E2D8C13-E633-BEDF-0670-3C33C228A16C}"/>
              </a:ext>
            </a:extLst>
          </p:cNvPr>
          <p:cNvGraphicFramePr>
            <a:graphicFrameLocks/>
          </p:cNvGraphicFramePr>
          <p:nvPr/>
        </p:nvGraphicFramePr>
        <p:xfrm>
          <a:off x="586547" y="2143516"/>
          <a:ext cx="7799445" cy="3740132"/>
        </p:xfrm>
        <a:graphic>
          <a:graphicData uri="http://schemas.openxmlformats.org/drawingml/2006/table">
            <a:tbl>
              <a:tblPr firstRow="1" bandRow="1">
                <a:tableStyleId>{5C22544A-7EE6-4342-B048-85BDC9FD1C3A}</a:tableStyleId>
              </a:tblPr>
              <a:tblGrid>
                <a:gridCol w="1137717">
                  <a:extLst>
                    <a:ext uri="{9D8B030D-6E8A-4147-A177-3AD203B41FA5}">
                      <a16:colId xmlns:a16="http://schemas.microsoft.com/office/drawing/2014/main" val="2253382274"/>
                    </a:ext>
                  </a:extLst>
                </a:gridCol>
                <a:gridCol w="1852562">
                  <a:extLst>
                    <a:ext uri="{9D8B030D-6E8A-4147-A177-3AD203B41FA5}">
                      <a16:colId xmlns:a16="http://schemas.microsoft.com/office/drawing/2014/main" val="1823779907"/>
                    </a:ext>
                  </a:extLst>
                </a:gridCol>
                <a:gridCol w="2404583">
                  <a:extLst>
                    <a:ext uri="{9D8B030D-6E8A-4147-A177-3AD203B41FA5}">
                      <a16:colId xmlns:a16="http://schemas.microsoft.com/office/drawing/2014/main" val="2292144683"/>
                    </a:ext>
                  </a:extLst>
                </a:gridCol>
                <a:gridCol w="2404583">
                  <a:extLst>
                    <a:ext uri="{9D8B030D-6E8A-4147-A177-3AD203B41FA5}">
                      <a16:colId xmlns:a16="http://schemas.microsoft.com/office/drawing/2014/main" val="1495118507"/>
                    </a:ext>
                  </a:extLst>
                </a:gridCol>
              </a:tblGrid>
              <a:tr h="912174">
                <a:tc gridSpan="4">
                  <a:txBody>
                    <a:bodyPr/>
                    <a:lstStyle/>
                    <a:p>
                      <a:pPr algn="ctr"/>
                      <a:r>
                        <a:rPr lang="es-419" b="1" dirty="0">
                          <a:latin typeface="Avenir Next LT Pro" panose="020B0504020202020204" pitchFamily="34" charset="0"/>
                        </a:rPr>
                        <a:t>Valores Promedios de Cambio para Precipitación y Temperatura de Acuerdo a los Tres Modelos de Cambio Climático y el Escenario SSP5-8.5</a:t>
                      </a:r>
                      <a:endParaRPr lang="en-US" b="1" dirty="0">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798153">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2,500.00 mm</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23.5°C</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32.0°C</a:t>
                      </a:r>
                      <a:endParaRPr lang="en-US" b="1">
                        <a:latin typeface="Avenir Next LT Pro" panose="020B0504020202020204" pitchFamily="34" charset="0"/>
                      </a:endParaRPr>
                    </a:p>
                  </a:txBody>
                  <a:tcPr/>
                </a:tc>
                <a:extLst>
                  <a:ext uri="{0D108BD9-81ED-4DB2-BD59-A6C34878D82A}">
                    <a16:rowId xmlns:a16="http://schemas.microsoft.com/office/drawing/2014/main" val="3655175498"/>
                  </a:ext>
                </a:extLst>
              </a:tr>
              <a:tr h="646124">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461227">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9.8</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1.8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0.1</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461227">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10.9</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2.4</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0.8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461227">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dirty="0">
                          <a:solidFill>
                            <a:schemeClr val="tx1"/>
                          </a:solidFill>
                          <a:latin typeface="Avenir Next LT Pro" panose="020B0504020202020204" pitchFamily="34" charset="0"/>
                        </a:rPr>
                        <a:t>13.1</a:t>
                      </a:r>
                      <a:endParaRPr lang="en-US" sz="1800" b="1" kern="1200" dirty="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3.2</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1.7</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grpSp>
        <p:nvGrpSpPr>
          <p:cNvPr id="19" name="Group 17">
            <a:extLst>
              <a:ext uri="{FF2B5EF4-FFF2-40B4-BE49-F238E27FC236}">
                <a16:creationId xmlns:a16="http://schemas.microsoft.com/office/drawing/2014/main" id="{B01F22AF-2A56-223D-4358-CA8582EC521B}"/>
              </a:ext>
            </a:extLst>
          </p:cNvPr>
          <p:cNvGrpSpPr/>
          <p:nvPr/>
        </p:nvGrpSpPr>
        <p:grpSpPr>
          <a:xfrm rot="10800000">
            <a:off x="3030907" y="4898643"/>
            <a:ext cx="191919" cy="1174179"/>
            <a:chOff x="4206239" y="4241076"/>
            <a:chExt cx="78379" cy="941675"/>
          </a:xfrm>
        </p:grpSpPr>
        <p:sp>
          <p:nvSpPr>
            <p:cNvPr id="35" name="Arrow: Down 18">
              <a:extLst>
                <a:ext uri="{FF2B5EF4-FFF2-40B4-BE49-F238E27FC236}">
                  <a16:creationId xmlns:a16="http://schemas.microsoft.com/office/drawing/2014/main" id="{FA69F2F1-7658-5DD9-9EDD-595E81B07DA9}"/>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19">
              <a:extLst>
                <a:ext uri="{FF2B5EF4-FFF2-40B4-BE49-F238E27FC236}">
                  <a16:creationId xmlns:a16="http://schemas.microsoft.com/office/drawing/2014/main" id="{6250BFAE-E214-B22E-75C5-36D44FEC3F36}"/>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20">
              <a:extLst>
                <a:ext uri="{FF2B5EF4-FFF2-40B4-BE49-F238E27FC236}">
                  <a16:creationId xmlns:a16="http://schemas.microsoft.com/office/drawing/2014/main" id="{D8E2DE4E-59FD-53A6-9BE7-BD73F5860216}"/>
                </a:ext>
              </a:extLst>
            </p:cNvPr>
            <p:cNvSpPr/>
            <p:nvPr/>
          </p:nvSpPr>
          <p:spPr>
            <a:xfrm>
              <a:off x="4206239" y="4956329"/>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1">
            <a:extLst>
              <a:ext uri="{FF2B5EF4-FFF2-40B4-BE49-F238E27FC236}">
                <a16:creationId xmlns:a16="http://schemas.microsoft.com/office/drawing/2014/main" id="{DA16CE80-D75B-9B0A-49E6-A4AB0510E551}"/>
              </a:ext>
            </a:extLst>
          </p:cNvPr>
          <p:cNvGrpSpPr/>
          <p:nvPr/>
        </p:nvGrpSpPr>
        <p:grpSpPr>
          <a:xfrm>
            <a:off x="5166325" y="4898643"/>
            <a:ext cx="191914" cy="1120258"/>
            <a:chOff x="6635931" y="4241076"/>
            <a:chExt cx="104504" cy="914398"/>
          </a:xfrm>
        </p:grpSpPr>
        <p:sp>
          <p:nvSpPr>
            <p:cNvPr id="39" name="Arrow: Down 22">
              <a:extLst>
                <a:ext uri="{FF2B5EF4-FFF2-40B4-BE49-F238E27FC236}">
                  <a16:creationId xmlns:a16="http://schemas.microsoft.com/office/drawing/2014/main" id="{FD62BF5D-F427-8954-DFF6-EBF0FDAF71A8}"/>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Arrow: Down 23">
              <a:extLst>
                <a:ext uri="{FF2B5EF4-FFF2-40B4-BE49-F238E27FC236}">
                  <a16:creationId xmlns:a16="http://schemas.microsoft.com/office/drawing/2014/main" id="{B8C9C73D-40FE-FBFA-EC3C-324C7E2034AF}"/>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1" name="Arrow: Down 24">
              <a:extLst>
                <a:ext uri="{FF2B5EF4-FFF2-40B4-BE49-F238E27FC236}">
                  <a16:creationId xmlns:a16="http://schemas.microsoft.com/office/drawing/2014/main" id="{B03A08B0-889D-ACF0-F7B4-503DCA35FD46}"/>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2" name="Group 25">
            <a:extLst>
              <a:ext uri="{FF2B5EF4-FFF2-40B4-BE49-F238E27FC236}">
                <a16:creationId xmlns:a16="http://schemas.microsoft.com/office/drawing/2014/main" id="{D4200930-C64F-2971-5F6E-A8468D7D0839}"/>
              </a:ext>
            </a:extLst>
          </p:cNvPr>
          <p:cNvGrpSpPr/>
          <p:nvPr/>
        </p:nvGrpSpPr>
        <p:grpSpPr>
          <a:xfrm>
            <a:off x="7609776" y="4871456"/>
            <a:ext cx="191909" cy="1174179"/>
            <a:chOff x="9235436" y="4240892"/>
            <a:chExt cx="104504" cy="914398"/>
          </a:xfrm>
        </p:grpSpPr>
        <p:sp>
          <p:nvSpPr>
            <p:cNvPr id="43" name="Arrow: Down 26">
              <a:extLst>
                <a:ext uri="{FF2B5EF4-FFF2-40B4-BE49-F238E27FC236}">
                  <a16:creationId xmlns:a16="http://schemas.microsoft.com/office/drawing/2014/main" id="{BAD6D91A-47BC-821D-ED15-65DE9EA73776}"/>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 name="Arrow: Down 27">
              <a:extLst>
                <a:ext uri="{FF2B5EF4-FFF2-40B4-BE49-F238E27FC236}">
                  <a16:creationId xmlns:a16="http://schemas.microsoft.com/office/drawing/2014/main" id="{075CF006-4911-9889-F1D8-57E9589E0DFC}"/>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Arrow: Down 28">
              <a:extLst>
                <a:ext uri="{FF2B5EF4-FFF2-40B4-BE49-F238E27FC236}">
                  <a16:creationId xmlns:a16="http://schemas.microsoft.com/office/drawing/2014/main" id="{1DB2BD7E-6BBA-5310-B547-1C8C1AE05F2E}"/>
                </a:ext>
              </a:extLst>
            </p:cNvPr>
            <p:cNvSpPr/>
            <p:nvPr/>
          </p:nvSpPr>
          <p:spPr>
            <a:xfrm rot="10800000">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ED03A2F2-43DC-14D3-F417-DB4FF06045BA}"/>
              </a:ext>
            </a:extLst>
          </p:cNvPr>
          <p:cNvSpPr txBox="1"/>
          <p:nvPr/>
        </p:nvSpPr>
        <p:spPr>
          <a:xfrm>
            <a:off x="512815" y="6169766"/>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spTree>
    <p:extLst>
      <p:ext uri="{BB962C8B-B14F-4D97-AF65-F5344CB8AC3E}">
        <p14:creationId xmlns:p14="http://schemas.microsoft.com/office/powerpoint/2010/main" val="209524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A1C74BC5-B040-ECE2-C41E-1F2CE3690BE3}"/>
              </a:ext>
            </a:extLst>
          </p:cNvPr>
          <p:cNvSpPr txBox="1">
            <a:spLocks/>
          </p:cNvSpPr>
          <p:nvPr/>
        </p:nvSpPr>
        <p:spPr>
          <a:xfrm>
            <a:off x="1205419" y="1556138"/>
            <a:ext cx="4890581" cy="500637"/>
          </a:xfrm>
          <a:prstGeom prst="rect">
            <a:avLst/>
          </a:prstGeom>
          <a:noFill/>
          <a:ln>
            <a:noFill/>
          </a:ln>
        </p:spPr>
        <p:txBody>
          <a:bodyPr spcFirstLastPara="1" wrap="square" lIns="91425" tIns="45700" rIns="91425" bIns="45700" anchor="b" anchorCtr="0">
            <a:normAutofit fontScale="4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a:latin typeface="Arial Black" panose="020B0A04020102020204" pitchFamily="34" charset="0"/>
              </a:rPr>
              <a:t>Región Caribe Oriental</a:t>
            </a:r>
            <a:endParaRPr lang="en-US">
              <a:latin typeface="Arial Black" panose="020B0A04020102020204" pitchFamily="34" charset="0"/>
            </a:endParaRPr>
          </a:p>
        </p:txBody>
      </p:sp>
      <p:pic>
        <p:nvPicPr>
          <p:cNvPr id="37" name="Picture 7">
            <a:extLst>
              <a:ext uri="{FF2B5EF4-FFF2-40B4-BE49-F238E27FC236}">
                <a16:creationId xmlns:a16="http://schemas.microsoft.com/office/drawing/2014/main" id="{1A0218A5-4B12-C1CC-AE0B-CDA7029A048B}"/>
              </a:ext>
            </a:extLst>
          </p:cNvPr>
          <p:cNvPicPr>
            <a:picLocks noChangeAspect="1"/>
          </p:cNvPicPr>
          <p:nvPr/>
        </p:nvPicPr>
        <p:blipFill>
          <a:blip r:embed="rId3"/>
          <a:stretch>
            <a:fillRect/>
          </a:stretch>
        </p:blipFill>
        <p:spPr>
          <a:xfrm>
            <a:off x="8071301" y="376271"/>
            <a:ext cx="3505813" cy="1680504"/>
          </a:xfrm>
          <a:prstGeom prst="rect">
            <a:avLst/>
          </a:prstGeom>
        </p:spPr>
      </p:pic>
      <p:graphicFrame>
        <p:nvGraphicFramePr>
          <p:cNvPr id="3" name="Table 9">
            <a:extLst>
              <a:ext uri="{FF2B5EF4-FFF2-40B4-BE49-F238E27FC236}">
                <a16:creationId xmlns:a16="http://schemas.microsoft.com/office/drawing/2014/main" id="{424C0CDA-5A48-EBD0-E47D-5B37F7832156}"/>
              </a:ext>
            </a:extLst>
          </p:cNvPr>
          <p:cNvGraphicFramePr>
            <a:graphicFrameLocks/>
          </p:cNvGraphicFramePr>
          <p:nvPr/>
        </p:nvGraphicFramePr>
        <p:xfrm>
          <a:off x="766355" y="2301512"/>
          <a:ext cx="8761959" cy="3860750"/>
        </p:xfrm>
        <a:graphic>
          <a:graphicData uri="http://schemas.openxmlformats.org/drawingml/2006/table">
            <a:tbl>
              <a:tblPr firstRow="1" bandRow="1">
                <a:tableStyleId>{5C22544A-7EE6-4342-B048-85BDC9FD1C3A}</a:tableStyleId>
              </a:tblPr>
              <a:tblGrid>
                <a:gridCol w="1278120">
                  <a:extLst>
                    <a:ext uri="{9D8B030D-6E8A-4147-A177-3AD203B41FA5}">
                      <a16:colId xmlns:a16="http://schemas.microsoft.com/office/drawing/2014/main" val="2253382274"/>
                    </a:ext>
                  </a:extLst>
                </a:gridCol>
                <a:gridCol w="2081183">
                  <a:extLst>
                    <a:ext uri="{9D8B030D-6E8A-4147-A177-3AD203B41FA5}">
                      <a16:colId xmlns:a16="http://schemas.microsoft.com/office/drawing/2014/main" val="1823779907"/>
                    </a:ext>
                  </a:extLst>
                </a:gridCol>
                <a:gridCol w="2701328">
                  <a:extLst>
                    <a:ext uri="{9D8B030D-6E8A-4147-A177-3AD203B41FA5}">
                      <a16:colId xmlns:a16="http://schemas.microsoft.com/office/drawing/2014/main" val="2292144683"/>
                    </a:ext>
                  </a:extLst>
                </a:gridCol>
                <a:gridCol w="2701328">
                  <a:extLst>
                    <a:ext uri="{9D8B030D-6E8A-4147-A177-3AD203B41FA5}">
                      <a16:colId xmlns:a16="http://schemas.microsoft.com/office/drawing/2014/main" val="1495118507"/>
                    </a:ext>
                  </a:extLst>
                </a:gridCol>
              </a:tblGrid>
              <a:tr h="759940">
                <a:tc gridSpan="4">
                  <a:txBody>
                    <a:bodyPr/>
                    <a:lstStyle/>
                    <a:p>
                      <a:pPr algn="ctr"/>
                      <a:r>
                        <a:rPr lang="es-419" b="1" dirty="0">
                          <a:latin typeface="Avenir Next LT Pro" panose="020B0504020202020204" pitchFamily="34" charset="0"/>
                        </a:rPr>
                        <a:t>Valores Promedios de Cambio para Precipitación y Temperatura de Acuerdo a los Tres Modelos de Cambio Climático y el Escenario SSP5-8.5</a:t>
                      </a:r>
                      <a:endParaRPr lang="en-US" b="1" dirty="0">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765021">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1, 360.00 mm</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23.0°C</a:t>
                      </a:r>
                      <a:endParaRPr lang="en-US" sz="1800" b="1" kern="1200">
                        <a:solidFill>
                          <a:schemeClr val="dk1"/>
                        </a:solidFill>
                        <a:effectLst/>
                        <a:latin typeface="Avenir Next LT Pro" panose="020B0504020202020204" pitchFamily="34" charset="0"/>
                        <a:ea typeface="+mn-ea"/>
                        <a:cs typeface="+mn-cs"/>
                      </a:endParaRPr>
                    </a:p>
                  </a:txBody>
                  <a:tcPr/>
                </a:tc>
                <a:tc>
                  <a:txBody>
                    <a:bodyPr/>
                    <a:lstStyle/>
                    <a:p>
                      <a:pPr algn="ctr"/>
                      <a:r>
                        <a:rPr lang="es-419" sz="1800" b="1" kern="1200">
                          <a:solidFill>
                            <a:schemeClr val="dk1"/>
                          </a:solidFill>
                          <a:effectLst/>
                          <a:latin typeface="Avenir Next LT Pro" panose="020B0504020202020204" pitchFamily="34" charset="0"/>
                        </a:rPr>
                        <a:t>31.5°C</a:t>
                      </a:r>
                      <a:endParaRPr lang="en-US" sz="1800" b="1" kern="1200">
                        <a:solidFill>
                          <a:schemeClr val="dk1"/>
                        </a:solidFill>
                        <a:effectLst/>
                        <a:latin typeface="Avenir Next LT Pro" panose="020B0504020202020204" pitchFamily="34" charset="0"/>
                        <a:ea typeface="+mn-ea"/>
                        <a:cs typeface="+mn-cs"/>
                      </a:endParaRPr>
                    </a:p>
                  </a:txBody>
                  <a:tcPr/>
                </a:tc>
                <a:extLst>
                  <a:ext uri="{0D108BD9-81ED-4DB2-BD59-A6C34878D82A}">
                    <a16:rowId xmlns:a16="http://schemas.microsoft.com/office/drawing/2014/main" val="3655175498"/>
                  </a:ext>
                </a:extLst>
              </a:tr>
              <a:tr h="742213">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531192">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91.0</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1.8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chemeClr val="accent1">
                              <a:lumMod val="75000"/>
                            </a:schemeClr>
                          </a:solidFill>
                          <a:latin typeface="Avenir Next LT Pro" panose="020B0504020202020204" pitchFamily="34" charset="0"/>
                        </a:rPr>
                        <a:t>-0.5</a:t>
                      </a:r>
                      <a:endParaRPr lang="en-US" sz="1800" b="1" kern="1200">
                        <a:solidFill>
                          <a:schemeClr val="accent1">
                            <a:lumMod val="75000"/>
                          </a:schemeClr>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531192">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89.9</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2.4</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0.2</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531192">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87.2</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3.1</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0.7</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grpSp>
        <p:nvGrpSpPr>
          <p:cNvPr id="4" name="Group 12">
            <a:extLst>
              <a:ext uri="{FF2B5EF4-FFF2-40B4-BE49-F238E27FC236}">
                <a16:creationId xmlns:a16="http://schemas.microsoft.com/office/drawing/2014/main" id="{92D12E94-3B2E-963E-B7F3-152B22395565}"/>
              </a:ext>
            </a:extLst>
          </p:cNvPr>
          <p:cNvGrpSpPr/>
          <p:nvPr/>
        </p:nvGrpSpPr>
        <p:grpSpPr>
          <a:xfrm rot="10800000">
            <a:off x="3546209" y="4777504"/>
            <a:ext cx="204156" cy="1184724"/>
            <a:chOff x="4206239" y="4241076"/>
            <a:chExt cx="78379" cy="941675"/>
          </a:xfrm>
        </p:grpSpPr>
        <p:sp>
          <p:nvSpPr>
            <p:cNvPr id="5" name="Arrow: Down 13">
              <a:extLst>
                <a:ext uri="{FF2B5EF4-FFF2-40B4-BE49-F238E27FC236}">
                  <a16:creationId xmlns:a16="http://schemas.microsoft.com/office/drawing/2014/main" id="{D3BBF6B5-C0A4-D51E-9457-CE42C7804C2A}"/>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14">
              <a:extLst>
                <a:ext uri="{FF2B5EF4-FFF2-40B4-BE49-F238E27FC236}">
                  <a16:creationId xmlns:a16="http://schemas.microsoft.com/office/drawing/2014/main" id="{3F0C0518-4A84-E97A-64CF-C9945130638E}"/>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15">
              <a:extLst>
                <a:ext uri="{FF2B5EF4-FFF2-40B4-BE49-F238E27FC236}">
                  <a16:creationId xmlns:a16="http://schemas.microsoft.com/office/drawing/2014/main" id="{4B1DB2A3-9D5A-7C11-E625-0B3190E60738}"/>
                </a:ext>
              </a:extLst>
            </p:cNvPr>
            <p:cNvSpPr/>
            <p:nvPr/>
          </p:nvSpPr>
          <p:spPr>
            <a:xfrm>
              <a:off x="4206239" y="4956329"/>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a:extLst>
              <a:ext uri="{FF2B5EF4-FFF2-40B4-BE49-F238E27FC236}">
                <a16:creationId xmlns:a16="http://schemas.microsoft.com/office/drawing/2014/main" id="{3FE550CC-0AB9-7554-CD85-B9AA5163923B}"/>
              </a:ext>
            </a:extLst>
          </p:cNvPr>
          <p:cNvGrpSpPr/>
          <p:nvPr/>
        </p:nvGrpSpPr>
        <p:grpSpPr>
          <a:xfrm>
            <a:off x="5843197" y="4778179"/>
            <a:ext cx="204152" cy="1184049"/>
            <a:chOff x="6635931" y="4241076"/>
            <a:chExt cx="104504" cy="914398"/>
          </a:xfrm>
        </p:grpSpPr>
        <p:sp>
          <p:nvSpPr>
            <p:cNvPr id="9" name="Arrow: Down 17">
              <a:extLst>
                <a:ext uri="{FF2B5EF4-FFF2-40B4-BE49-F238E27FC236}">
                  <a16:creationId xmlns:a16="http://schemas.microsoft.com/office/drawing/2014/main" id="{B1B5270A-7897-E8A6-6332-3B66E1DB3613}"/>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Arrow: Down 18">
              <a:extLst>
                <a:ext uri="{FF2B5EF4-FFF2-40B4-BE49-F238E27FC236}">
                  <a16:creationId xmlns:a16="http://schemas.microsoft.com/office/drawing/2014/main" id="{94D6FAB6-CB04-8A2D-FA7D-5BBB4A1F69D4}"/>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Arrow: Down 19">
              <a:extLst>
                <a:ext uri="{FF2B5EF4-FFF2-40B4-BE49-F238E27FC236}">
                  <a16:creationId xmlns:a16="http://schemas.microsoft.com/office/drawing/2014/main" id="{9087CE4F-700D-99D7-3CE7-C9DBD4D44C68}"/>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2" name="Group 24">
            <a:extLst>
              <a:ext uri="{FF2B5EF4-FFF2-40B4-BE49-F238E27FC236}">
                <a16:creationId xmlns:a16="http://schemas.microsoft.com/office/drawing/2014/main" id="{D82B9F42-1323-F180-A82A-1826B1B4D149}"/>
              </a:ext>
            </a:extLst>
          </p:cNvPr>
          <p:cNvGrpSpPr/>
          <p:nvPr/>
        </p:nvGrpSpPr>
        <p:grpSpPr>
          <a:xfrm>
            <a:off x="8522404" y="4777503"/>
            <a:ext cx="204147" cy="1267359"/>
            <a:chOff x="9235436" y="4240892"/>
            <a:chExt cx="104504" cy="914398"/>
          </a:xfrm>
        </p:grpSpPr>
        <p:sp>
          <p:nvSpPr>
            <p:cNvPr id="13" name="Arrow: Down 21">
              <a:extLst>
                <a:ext uri="{FF2B5EF4-FFF2-40B4-BE49-F238E27FC236}">
                  <a16:creationId xmlns:a16="http://schemas.microsoft.com/office/drawing/2014/main" id="{C7B006B0-FDA7-D8B7-A399-41B92C8BF783}"/>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Arrow: Down 22">
              <a:extLst>
                <a:ext uri="{FF2B5EF4-FFF2-40B4-BE49-F238E27FC236}">
                  <a16:creationId xmlns:a16="http://schemas.microsoft.com/office/drawing/2014/main" id="{67084A33-33F8-39C2-3D58-7A6D06E8BA3F}"/>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Arrow: Down 23">
              <a:extLst>
                <a:ext uri="{FF2B5EF4-FFF2-40B4-BE49-F238E27FC236}">
                  <a16:creationId xmlns:a16="http://schemas.microsoft.com/office/drawing/2014/main" id="{058BA68D-9B5D-83B8-2C7C-1ADA31325C3C}"/>
                </a:ext>
              </a:extLst>
            </p:cNvPr>
            <p:cNvSpPr/>
            <p:nvPr/>
          </p:nvSpPr>
          <p:spPr>
            <a:xfrm>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B9753C55-5DC9-53A9-A4E2-1E01809CB658}"/>
              </a:ext>
            </a:extLst>
          </p:cNvPr>
          <p:cNvSpPr txBox="1"/>
          <p:nvPr/>
        </p:nvSpPr>
        <p:spPr>
          <a:xfrm>
            <a:off x="478427" y="6196193"/>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spTree>
    <p:extLst>
      <p:ext uri="{BB962C8B-B14F-4D97-AF65-F5344CB8AC3E}">
        <p14:creationId xmlns:p14="http://schemas.microsoft.com/office/powerpoint/2010/main" val="251860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E773C212-55FE-F59C-AF2E-D930FD31EBF6}"/>
              </a:ext>
            </a:extLst>
          </p:cNvPr>
          <p:cNvSpPr txBox="1">
            <a:spLocks/>
          </p:cNvSpPr>
          <p:nvPr/>
        </p:nvSpPr>
        <p:spPr>
          <a:xfrm>
            <a:off x="653044" y="1519514"/>
            <a:ext cx="6281636" cy="500637"/>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sz="2700">
                <a:latin typeface="Arial Black" panose="020B0A04020102020204" pitchFamily="34" charset="0"/>
              </a:rPr>
              <a:t>Región Pacífico Occidental</a:t>
            </a:r>
            <a:endParaRPr lang="en-US" sz="2700">
              <a:latin typeface="Arial Black" panose="020B0A04020102020204" pitchFamily="34" charset="0"/>
            </a:endParaRPr>
          </a:p>
        </p:txBody>
      </p:sp>
      <p:pic>
        <p:nvPicPr>
          <p:cNvPr id="52" name="Picture 10">
            <a:extLst>
              <a:ext uri="{FF2B5EF4-FFF2-40B4-BE49-F238E27FC236}">
                <a16:creationId xmlns:a16="http://schemas.microsoft.com/office/drawing/2014/main" id="{571DE572-DE36-EB49-AFC7-0E0020CDAAD7}"/>
              </a:ext>
            </a:extLst>
          </p:cNvPr>
          <p:cNvPicPr>
            <a:picLocks noChangeAspect="1"/>
          </p:cNvPicPr>
          <p:nvPr/>
        </p:nvPicPr>
        <p:blipFill>
          <a:blip r:embed="rId3"/>
          <a:stretch>
            <a:fillRect/>
          </a:stretch>
        </p:blipFill>
        <p:spPr>
          <a:xfrm>
            <a:off x="7765299" y="582258"/>
            <a:ext cx="3306491" cy="1584959"/>
          </a:xfrm>
          <a:prstGeom prst="rect">
            <a:avLst/>
          </a:prstGeom>
        </p:spPr>
      </p:pic>
      <p:graphicFrame>
        <p:nvGraphicFramePr>
          <p:cNvPr id="3" name="Table 9">
            <a:extLst>
              <a:ext uri="{FF2B5EF4-FFF2-40B4-BE49-F238E27FC236}">
                <a16:creationId xmlns:a16="http://schemas.microsoft.com/office/drawing/2014/main" id="{08FE3661-DEB1-2750-8C08-234A41A48F84}"/>
              </a:ext>
            </a:extLst>
          </p:cNvPr>
          <p:cNvGraphicFramePr>
            <a:graphicFrameLocks/>
          </p:cNvGraphicFramePr>
          <p:nvPr/>
        </p:nvGraphicFramePr>
        <p:xfrm>
          <a:off x="406383" y="2357928"/>
          <a:ext cx="8340051" cy="3685064"/>
        </p:xfrm>
        <a:graphic>
          <a:graphicData uri="http://schemas.openxmlformats.org/drawingml/2006/table">
            <a:tbl>
              <a:tblPr firstRow="1" bandRow="1">
                <a:tableStyleId>{5C22544A-7EE6-4342-B048-85BDC9FD1C3A}</a:tableStyleId>
              </a:tblPr>
              <a:tblGrid>
                <a:gridCol w="1216576">
                  <a:extLst>
                    <a:ext uri="{9D8B030D-6E8A-4147-A177-3AD203B41FA5}">
                      <a16:colId xmlns:a16="http://schemas.microsoft.com/office/drawing/2014/main" val="2253382274"/>
                    </a:ext>
                  </a:extLst>
                </a:gridCol>
                <a:gridCol w="1980971">
                  <a:extLst>
                    <a:ext uri="{9D8B030D-6E8A-4147-A177-3AD203B41FA5}">
                      <a16:colId xmlns:a16="http://schemas.microsoft.com/office/drawing/2014/main" val="1823779907"/>
                    </a:ext>
                  </a:extLst>
                </a:gridCol>
                <a:gridCol w="2571252">
                  <a:extLst>
                    <a:ext uri="{9D8B030D-6E8A-4147-A177-3AD203B41FA5}">
                      <a16:colId xmlns:a16="http://schemas.microsoft.com/office/drawing/2014/main" val="2292144683"/>
                    </a:ext>
                  </a:extLst>
                </a:gridCol>
                <a:gridCol w="2571252">
                  <a:extLst>
                    <a:ext uri="{9D8B030D-6E8A-4147-A177-3AD203B41FA5}">
                      <a16:colId xmlns:a16="http://schemas.microsoft.com/office/drawing/2014/main" val="1495118507"/>
                    </a:ext>
                  </a:extLst>
                </a:gridCol>
              </a:tblGrid>
              <a:tr h="711179">
                <a:tc gridSpan="4">
                  <a:txBody>
                    <a:bodyPr/>
                    <a:lstStyle/>
                    <a:p>
                      <a:pPr algn="ctr"/>
                      <a:r>
                        <a:rPr lang="es-419" b="1" dirty="0">
                          <a:latin typeface="Avenir Next LT Pro" panose="020B0504020202020204" pitchFamily="34" charset="0"/>
                        </a:rPr>
                        <a:t>Valores Promedios de Cambio para Precipitación y Temperatura de Acuerdo a los Tres Modelos de Cambio Climático y el Escenario SSP5-8.5</a:t>
                      </a:r>
                      <a:endParaRPr lang="en-US" b="1" dirty="0">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735763">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3, 100.00 mm</a:t>
                      </a:r>
                      <a:endParaRPr lang="en-US" sz="1800" b="1" kern="1200">
                        <a:solidFill>
                          <a:schemeClr val="dk1"/>
                        </a:solidFill>
                        <a:effectLst/>
                        <a:latin typeface="Avenir Next LT Pro" panose="020B0504020202020204" pitchFamily="34" charset="0"/>
                        <a:ea typeface="+mn-ea"/>
                        <a:cs typeface="+mn-cs"/>
                      </a:endParaRPr>
                    </a:p>
                  </a:txBody>
                  <a:tcPr/>
                </a:tc>
                <a:tc>
                  <a:txBody>
                    <a:bodyPr/>
                    <a:lstStyle/>
                    <a:p>
                      <a:pPr algn="ctr"/>
                      <a:r>
                        <a:rPr lang="es-419" sz="1800" b="1" kern="1200">
                          <a:solidFill>
                            <a:schemeClr val="dk1"/>
                          </a:solidFill>
                          <a:effectLst/>
                          <a:latin typeface="Avenir Next LT Pro" panose="020B0504020202020204" pitchFamily="34" charset="0"/>
                        </a:rPr>
                        <a:t>19.4°C</a:t>
                      </a:r>
                      <a:endParaRPr lang="en-US" sz="1800" b="1" kern="1200">
                        <a:solidFill>
                          <a:schemeClr val="dk1"/>
                        </a:solidFill>
                        <a:effectLst/>
                        <a:latin typeface="Avenir Next LT Pro" panose="020B0504020202020204" pitchFamily="34" charset="0"/>
                        <a:ea typeface="+mn-ea"/>
                        <a:cs typeface="+mn-cs"/>
                      </a:endParaRPr>
                    </a:p>
                  </a:txBody>
                  <a:tcPr/>
                </a:tc>
                <a:tc>
                  <a:txBody>
                    <a:bodyPr/>
                    <a:lstStyle/>
                    <a:p>
                      <a:pPr algn="ctr"/>
                      <a:r>
                        <a:rPr lang="es-PA" sz="1800" b="1" kern="1200">
                          <a:solidFill>
                            <a:schemeClr val="dk1"/>
                          </a:solidFill>
                          <a:effectLst/>
                          <a:latin typeface="Avenir Next LT Pro" panose="020B0504020202020204" pitchFamily="34" charset="0"/>
                        </a:rPr>
                        <a:t>28.8°C</a:t>
                      </a:r>
                      <a:endParaRPr lang="en-US" b="1">
                        <a:latin typeface="Avenir Next LT Pro" panose="020B0504020202020204" pitchFamily="34" charset="0"/>
                      </a:endParaRPr>
                    </a:p>
                  </a:txBody>
                  <a:tcPr/>
                </a:tc>
                <a:extLst>
                  <a:ext uri="{0D108BD9-81ED-4DB2-BD59-A6C34878D82A}">
                    <a16:rowId xmlns:a16="http://schemas.microsoft.com/office/drawing/2014/main" val="3655175498"/>
                  </a:ext>
                </a:extLst>
              </a:tr>
              <a:tr h="711179">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508981">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a:solidFill>
                            <a:srgbClr val="FF0000"/>
                          </a:solidFill>
                          <a:latin typeface="Avenir Next LT Pro" panose="020B0504020202020204" pitchFamily="34" charset="0"/>
                        </a:rPr>
                        <a:t>-5.3</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4.8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4.1</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508981">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a:solidFill>
                            <a:srgbClr val="FF0000"/>
                          </a:solidFill>
                          <a:latin typeface="Avenir Next LT Pro" panose="020B0504020202020204" pitchFamily="34" charset="0"/>
                        </a:rPr>
                        <a:t>-2.2</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5.4</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4.8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508981">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a:solidFill>
                            <a:srgbClr val="FF0000"/>
                          </a:solidFill>
                          <a:latin typeface="Avenir Next LT Pro" panose="020B0504020202020204" pitchFamily="34" charset="0"/>
                        </a:rPr>
                        <a:t>-0.7</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6.3</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5.7</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grpSp>
        <p:nvGrpSpPr>
          <p:cNvPr id="4" name="Group 16">
            <a:extLst>
              <a:ext uri="{FF2B5EF4-FFF2-40B4-BE49-F238E27FC236}">
                <a16:creationId xmlns:a16="http://schemas.microsoft.com/office/drawing/2014/main" id="{D5704CDF-9EA4-86F2-AD8B-F71012C46856}"/>
              </a:ext>
            </a:extLst>
          </p:cNvPr>
          <p:cNvGrpSpPr/>
          <p:nvPr/>
        </p:nvGrpSpPr>
        <p:grpSpPr>
          <a:xfrm>
            <a:off x="3043763" y="4817150"/>
            <a:ext cx="216272" cy="1049323"/>
            <a:chOff x="4206239" y="4241076"/>
            <a:chExt cx="78379" cy="941675"/>
          </a:xfrm>
        </p:grpSpPr>
        <p:sp>
          <p:nvSpPr>
            <p:cNvPr id="5" name="Arrow: Down 17">
              <a:extLst>
                <a:ext uri="{FF2B5EF4-FFF2-40B4-BE49-F238E27FC236}">
                  <a16:creationId xmlns:a16="http://schemas.microsoft.com/office/drawing/2014/main" id="{FC550AE7-771B-43C7-6CD7-990ECDCADE36}"/>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18">
              <a:extLst>
                <a:ext uri="{FF2B5EF4-FFF2-40B4-BE49-F238E27FC236}">
                  <a16:creationId xmlns:a16="http://schemas.microsoft.com/office/drawing/2014/main" id="{89556F27-D859-04BF-2129-2AB963ECE5CC}"/>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19">
              <a:extLst>
                <a:ext uri="{FF2B5EF4-FFF2-40B4-BE49-F238E27FC236}">
                  <a16:creationId xmlns:a16="http://schemas.microsoft.com/office/drawing/2014/main" id="{0193292E-82F3-EEF9-B7D4-716C9FDB1A26}"/>
                </a:ext>
              </a:extLst>
            </p:cNvPr>
            <p:cNvSpPr/>
            <p:nvPr/>
          </p:nvSpPr>
          <p:spPr>
            <a:xfrm>
              <a:off x="4206239" y="4956329"/>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0">
            <a:extLst>
              <a:ext uri="{FF2B5EF4-FFF2-40B4-BE49-F238E27FC236}">
                <a16:creationId xmlns:a16="http://schemas.microsoft.com/office/drawing/2014/main" id="{C0386BD9-A6D6-9321-A2F1-D78B8FE9E3B1}"/>
              </a:ext>
            </a:extLst>
          </p:cNvPr>
          <p:cNvGrpSpPr/>
          <p:nvPr/>
        </p:nvGrpSpPr>
        <p:grpSpPr>
          <a:xfrm>
            <a:off x="5354041" y="4759999"/>
            <a:ext cx="216256" cy="1150471"/>
            <a:chOff x="6635931" y="4241076"/>
            <a:chExt cx="104504" cy="914398"/>
          </a:xfrm>
        </p:grpSpPr>
        <p:sp>
          <p:nvSpPr>
            <p:cNvPr id="9" name="Arrow: Down 21">
              <a:extLst>
                <a:ext uri="{FF2B5EF4-FFF2-40B4-BE49-F238E27FC236}">
                  <a16:creationId xmlns:a16="http://schemas.microsoft.com/office/drawing/2014/main" id="{4B7DECC6-6D7A-AD3F-0015-AEB8F7BBE69B}"/>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Arrow: Down 22">
              <a:extLst>
                <a:ext uri="{FF2B5EF4-FFF2-40B4-BE49-F238E27FC236}">
                  <a16:creationId xmlns:a16="http://schemas.microsoft.com/office/drawing/2014/main" id="{92489600-2974-3ED1-95AD-77A4CB7EFC32}"/>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Arrow: Down 23">
              <a:extLst>
                <a:ext uri="{FF2B5EF4-FFF2-40B4-BE49-F238E27FC236}">
                  <a16:creationId xmlns:a16="http://schemas.microsoft.com/office/drawing/2014/main" id="{CFC62278-2B21-E5B5-5FFE-1C4746915BC2}"/>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2" name="Group 24">
            <a:extLst>
              <a:ext uri="{FF2B5EF4-FFF2-40B4-BE49-F238E27FC236}">
                <a16:creationId xmlns:a16="http://schemas.microsoft.com/office/drawing/2014/main" id="{861A79CE-EC68-937E-71D8-FFC0BB41C966}"/>
              </a:ext>
            </a:extLst>
          </p:cNvPr>
          <p:cNvGrpSpPr/>
          <p:nvPr/>
        </p:nvGrpSpPr>
        <p:grpSpPr>
          <a:xfrm>
            <a:off x="7765298" y="4760000"/>
            <a:ext cx="216261" cy="1150470"/>
            <a:chOff x="9235436" y="4240892"/>
            <a:chExt cx="104504" cy="914398"/>
          </a:xfrm>
        </p:grpSpPr>
        <p:sp>
          <p:nvSpPr>
            <p:cNvPr id="13" name="Arrow: Down 25">
              <a:extLst>
                <a:ext uri="{FF2B5EF4-FFF2-40B4-BE49-F238E27FC236}">
                  <a16:creationId xmlns:a16="http://schemas.microsoft.com/office/drawing/2014/main" id="{20129F31-6606-99DB-F889-491B40768983}"/>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Arrow: Down 26">
              <a:extLst>
                <a:ext uri="{FF2B5EF4-FFF2-40B4-BE49-F238E27FC236}">
                  <a16:creationId xmlns:a16="http://schemas.microsoft.com/office/drawing/2014/main" id="{C0549D00-B827-4583-260A-6D06795930CB}"/>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Arrow: Down 27">
              <a:extLst>
                <a:ext uri="{FF2B5EF4-FFF2-40B4-BE49-F238E27FC236}">
                  <a16:creationId xmlns:a16="http://schemas.microsoft.com/office/drawing/2014/main" id="{9859E9CA-FC1D-E5B0-E069-07C7B9E49B8A}"/>
                </a:ext>
              </a:extLst>
            </p:cNvPr>
            <p:cNvSpPr/>
            <p:nvPr/>
          </p:nvSpPr>
          <p:spPr>
            <a:xfrm rot="10800000">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E8861C94-B5E7-1890-8439-83881535B3B5}"/>
              </a:ext>
            </a:extLst>
          </p:cNvPr>
          <p:cNvSpPr txBox="1"/>
          <p:nvPr/>
        </p:nvSpPr>
        <p:spPr>
          <a:xfrm>
            <a:off x="466012" y="6180823"/>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spTree>
    <p:extLst>
      <p:ext uri="{BB962C8B-B14F-4D97-AF65-F5344CB8AC3E}">
        <p14:creationId xmlns:p14="http://schemas.microsoft.com/office/powerpoint/2010/main" val="13170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a16="http://schemas.microsoft.com/office/drawing/2014/main" id="{9F65651F-3C35-6F55-AAD3-E5FC66E21097}"/>
              </a:ext>
            </a:extLst>
          </p:cNvPr>
          <p:cNvSpPr txBox="1">
            <a:spLocks/>
          </p:cNvSpPr>
          <p:nvPr/>
        </p:nvSpPr>
        <p:spPr>
          <a:xfrm>
            <a:off x="1968448" y="1383960"/>
            <a:ext cx="3947404" cy="500637"/>
          </a:xfrm>
          <a:prstGeom prst="rect">
            <a:avLst/>
          </a:prstGeom>
          <a:noFill/>
          <a:ln>
            <a:noFill/>
          </a:ln>
        </p:spPr>
        <p:txBody>
          <a:bodyPr spcFirstLastPara="1" wrap="square" lIns="91425" tIns="45700" rIns="91425" bIns="45700" anchor="b" anchorCtr="0">
            <a:normAutofit fontScale="4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419">
                <a:latin typeface="Arial Black" panose="020B0A04020102020204" pitchFamily="34" charset="0"/>
              </a:rPr>
              <a:t>Región Arco Seco</a:t>
            </a:r>
            <a:endParaRPr lang="en-US">
              <a:latin typeface="Arial Black" panose="020B0A04020102020204" pitchFamily="34" charset="0"/>
            </a:endParaRPr>
          </a:p>
        </p:txBody>
      </p:sp>
      <p:pic>
        <p:nvPicPr>
          <p:cNvPr id="67" name="Picture 7">
            <a:extLst>
              <a:ext uri="{FF2B5EF4-FFF2-40B4-BE49-F238E27FC236}">
                <a16:creationId xmlns:a16="http://schemas.microsoft.com/office/drawing/2014/main" id="{46392CB2-DEF2-55DA-F47B-5FB9A633A1CB}"/>
              </a:ext>
            </a:extLst>
          </p:cNvPr>
          <p:cNvPicPr>
            <a:picLocks noChangeAspect="1"/>
          </p:cNvPicPr>
          <p:nvPr/>
        </p:nvPicPr>
        <p:blipFill>
          <a:blip r:embed="rId3"/>
          <a:stretch>
            <a:fillRect/>
          </a:stretch>
        </p:blipFill>
        <p:spPr>
          <a:xfrm>
            <a:off x="7976403" y="487141"/>
            <a:ext cx="3741829" cy="1793637"/>
          </a:xfrm>
          <a:prstGeom prst="rect">
            <a:avLst/>
          </a:prstGeom>
        </p:spPr>
      </p:pic>
      <p:graphicFrame>
        <p:nvGraphicFramePr>
          <p:cNvPr id="3" name="Content Placeholder 9">
            <a:extLst>
              <a:ext uri="{FF2B5EF4-FFF2-40B4-BE49-F238E27FC236}">
                <a16:creationId xmlns:a16="http://schemas.microsoft.com/office/drawing/2014/main" id="{906E7F82-99AC-4F8F-0C00-831E5DA45565}"/>
              </a:ext>
            </a:extLst>
          </p:cNvPr>
          <p:cNvGraphicFramePr>
            <a:graphicFrameLocks/>
          </p:cNvGraphicFramePr>
          <p:nvPr>
            <p:extLst>
              <p:ext uri="{D42A27DB-BD31-4B8C-83A1-F6EECF244321}">
                <p14:modId xmlns:p14="http://schemas.microsoft.com/office/powerpoint/2010/main" val="3905173607"/>
              </p:ext>
            </p:extLst>
          </p:nvPr>
        </p:nvGraphicFramePr>
        <p:xfrm>
          <a:off x="865881" y="1931789"/>
          <a:ext cx="7992250" cy="3367954"/>
        </p:xfrm>
        <a:graphic>
          <a:graphicData uri="http://schemas.openxmlformats.org/drawingml/2006/table">
            <a:tbl>
              <a:tblPr firstRow="1" bandRow="1">
                <a:tableStyleId>{5C22544A-7EE6-4342-B048-85BDC9FD1C3A}</a:tableStyleId>
              </a:tblPr>
              <a:tblGrid>
                <a:gridCol w="1165841">
                  <a:extLst>
                    <a:ext uri="{9D8B030D-6E8A-4147-A177-3AD203B41FA5}">
                      <a16:colId xmlns:a16="http://schemas.microsoft.com/office/drawing/2014/main" val="2253382274"/>
                    </a:ext>
                  </a:extLst>
                </a:gridCol>
                <a:gridCol w="1898359">
                  <a:extLst>
                    <a:ext uri="{9D8B030D-6E8A-4147-A177-3AD203B41FA5}">
                      <a16:colId xmlns:a16="http://schemas.microsoft.com/office/drawing/2014/main" val="1823779907"/>
                    </a:ext>
                  </a:extLst>
                </a:gridCol>
                <a:gridCol w="2464025">
                  <a:extLst>
                    <a:ext uri="{9D8B030D-6E8A-4147-A177-3AD203B41FA5}">
                      <a16:colId xmlns:a16="http://schemas.microsoft.com/office/drawing/2014/main" val="2292144683"/>
                    </a:ext>
                  </a:extLst>
                </a:gridCol>
                <a:gridCol w="2464025">
                  <a:extLst>
                    <a:ext uri="{9D8B030D-6E8A-4147-A177-3AD203B41FA5}">
                      <a16:colId xmlns:a16="http://schemas.microsoft.com/office/drawing/2014/main" val="1495118507"/>
                    </a:ext>
                  </a:extLst>
                </a:gridCol>
              </a:tblGrid>
              <a:tr h="619172">
                <a:tc gridSpan="4">
                  <a:txBody>
                    <a:bodyPr/>
                    <a:lstStyle/>
                    <a:p>
                      <a:pPr algn="ctr"/>
                      <a:r>
                        <a:rPr lang="es-419" b="1">
                          <a:latin typeface="Avenir Next LT Pro" panose="020B0504020202020204" pitchFamily="34" charset="0"/>
                        </a:rPr>
                        <a:t>Valores Promedios de Cambio para Precipitación y Temperatura de Acuerdo a los Tres Modelos de Cambio Climático y el Escenario SSP5-8.5</a:t>
                      </a:r>
                      <a:endParaRPr lang="en-US" b="1">
                        <a:latin typeface="Avenir Next LT Pro" panose="020B05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0285012"/>
                  </a:ext>
                </a:extLst>
              </a:tr>
              <a:tr h="758395">
                <a:tc>
                  <a:txBody>
                    <a:bodyPr/>
                    <a:lstStyle/>
                    <a:p>
                      <a:r>
                        <a:rPr lang="es-419" b="1">
                          <a:latin typeface="Avenir Next LT Pro" panose="020B0504020202020204" pitchFamily="34" charset="0"/>
                        </a:rPr>
                        <a:t>Línea Base</a:t>
                      </a:r>
                      <a:endParaRPr lang="en-US" b="1">
                        <a:latin typeface="Avenir Next LT Pro" panose="020B0504020202020204" pitchFamily="34" charset="0"/>
                      </a:endParaRPr>
                    </a:p>
                  </a:txBody>
                  <a:tcPr/>
                </a:tc>
                <a:tc>
                  <a:txBody>
                    <a:bodyPr/>
                    <a:lstStyle/>
                    <a:p>
                      <a:pPr algn="ctr"/>
                      <a:r>
                        <a:rPr lang="es-PA" sz="1800" b="1" kern="1200">
                          <a:solidFill>
                            <a:schemeClr val="dk1"/>
                          </a:solidFill>
                          <a:effectLst/>
                          <a:latin typeface="Avenir Next LT Pro" panose="020B0504020202020204" pitchFamily="34" charset="0"/>
                        </a:rPr>
                        <a:t>1, 400.00 mm</a:t>
                      </a:r>
                      <a:endParaRPr lang="en-US" b="1">
                        <a:latin typeface="Avenir Next LT Pro" panose="020B0504020202020204" pitchFamily="34" charset="0"/>
                      </a:endParaRPr>
                    </a:p>
                  </a:txBody>
                  <a:tcPr/>
                </a:tc>
                <a:tc>
                  <a:txBody>
                    <a:bodyPr/>
                    <a:lstStyle/>
                    <a:p>
                      <a:pPr algn="ctr"/>
                      <a:r>
                        <a:rPr lang="es-419" sz="1800" b="1" kern="1200">
                          <a:solidFill>
                            <a:schemeClr val="dk1"/>
                          </a:solidFill>
                          <a:effectLst/>
                          <a:latin typeface="Avenir Next LT Pro" panose="020B0504020202020204" pitchFamily="34" charset="0"/>
                        </a:rPr>
                        <a:t>23.1°C</a:t>
                      </a:r>
                      <a:endParaRPr lang="en-US" sz="1800" b="1" kern="1200">
                        <a:solidFill>
                          <a:schemeClr val="dk1"/>
                        </a:solidFill>
                        <a:effectLst/>
                        <a:latin typeface="Avenir Next LT Pro" panose="020B0504020202020204" pitchFamily="34" charset="0"/>
                        <a:ea typeface="+mn-ea"/>
                        <a:cs typeface="+mn-cs"/>
                      </a:endParaRPr>
                    </a:p>
                  </a:txBody>
                  <a:tcPr/>
                </a:tc>
                <a:tc>
                  <a:txBody>
                    <a:bodyPr/>
                    <a:lstStyle/>
                    <a:p>
                      <a:pPr algn="ctr"/>
                      <a:r>
                        <a:rPr lang="en-US" sz="1800" b="1" kern="1200">
                          <a:solidFill>
                            <a:schemeClr val="dk1"/>
                          </a:solidFill>
                          <a:effectLst/>
                          <a:latin typeface="Avenir Next LT Pro" panose="020B0504020202020204" pitchFamily="34" charset="0"/>
                        </a:rPr>
                        <a:t>31.1°C</a:t>
                      </a:r>
                      <a:endParaRPr lang="en-US" sz="1800" b="1" kern="1200">
                        <a:solidFill>
                          <a:schemeClr val="dk1"/>
                        </a:solidFill>
                        <a:effectLst/>
                        <a:latin typeface="Avenir Next LT Pro" panose="020B0504020202020204" pitchFamily="34" charset="0"/>
                        <a:ea typeface="+mn-ea"/>
                        <a:cs typeface="+mn-cs"/>
                      </a:endParaRPr>
                    </a:p>
                  </a:txBody>
                  <a:tcPr/>
                </a:tc>
                <a:extLst>
                  <a:ext uri="{0D108BD9-81ED-4DB2-BD59-A6C34878D82A}">
                    <a16:rowId xmlns:a16="http://schemas.microsoft.com/office/drawing/2014/main" val="3655175498"/>
                  </a:ext>
                </a:extLst>
              </a:tr>
              <a:tr h="619172">
                <a:tc>
                  <a:txBody>
                    <a:bodyPr/>
                    <a:lstStyle/>
                    <a:p>
                      <a:pPr algn="ctr"/>
                      <a:r>
                        <a:rPr lang="es-419" b="1">
                          <a:latin typeface="Avenir Next LT Pro" panose="020B0504020202020204" pitchFamily="34" charset="0"/>
                        </a:rPr>
                        <a:t>Año</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Precipitación (cambio en %)</a:t>
                      </a:r>
                      <a:endParaRPr lang="en-US" b="1">
                        <a:latin typeface="Avenir Next LT Pro" panose="020B05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a:latin typeface="Avenir Next LT Pro" panose="020B0504020202020204" pitchFamily="34" charset="0"/>
                        </a:rPr>
                        <a:t>Temperatura mínima (cambio en °C)</a:t>
                      </a:r>
                      <a:endParaRPr lang="en-US" b="1">
                        <a:latin typeface="Avenir Next LT Pro" panose="020B0504020202020204" pitchFamily="34" charset="0"/>
                      </a:endParaRPr>
                    </a:p>
                  </a:txBody>
                  <a:tcPr/>
                </a:tc>
                <a:tc>
                  <a:txBody>
                    <a:bodyPr/>
                    <a:lstStyle/>
                    <a:p>
                      <a:pPr algn="ctr"/>
                      <a:r>
                        <a:rPr lang="es-419" b="1">
                          <a:latin typeface="Avenir Next LT Pro" panose="020B0504020202020204" pitchFamily="34" charset="0"/>
                        </a:rPr>
                        <a:t>Temperatura máxima (cambio en °C)</a:t>
                      </a:r>
                      <a:endParaRPr lang="en-US" b="1">
                        <a:latin typeface="Avenir Next LT Pro" panose="020B0504020202020204" pitchFamily="34" charset="0"/>
                      </a:endParaRPr>
                    </a:p>
                  </a:txBody>
                  <a:tcPr/>
                </a:tc>
                <a:extLst>
                  <a:ext uri="{0D108BD9-81ED-4DB2-BD59-A6C34878D82A}">
                    <a16:rowId xmlns:a16="http://schemas.microsoft.com/office/drawing/2014/main" val="3016961903"/>
                  </a:ext>
                </a:extLst>
              </a:tr>
              <a:tr h="443133">
                <a:tc>
                  <a:txBody>
                    <a:bodyPr/>
                    <a:lstStyle/>
                    <a:p>
                      <a:r>
                        <a:rPr lang="es-419" b="1">
                          <a:latin typeface="Avenir Next LT Pro" panose="020B0504020202020204" pitchFamily="34" charset="0"/>
                        </a:rPr>
                        <a:t>2030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53.1</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2.2</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2.0</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289441116"/>
                  </a:ext>
                </a:extLst>
              </a:tr>
              <a:tr h="443133">
                <a:tc>
                  <a:txBody>
                    <a:bodyPr/>
                    <a:lstStyle/>
                    <a:p>
                      <a:r>
                        <a:rPr lang="es-419" b="1">
                          <a:latin typeface="Avenir Next LT Pro" panose="020B0504020202020204" pitchFamily="34" charset="0"/>
                        </a:rPr>
                        <a:t>2050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61.1</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2.8</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2.6</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1141143082"/>
                  </a:ext>
                </a:extLst>
              </a:tr>
              <a:tr h="443133">
                <a:tc>
                  <a:txBody>
                    <a:bodyPr/>
                    <a:lstStyle/>
                    <a:p>
                      <a:r>
                        <a:rPr lang="es-419" b="1">
                          <a:latin typeface="Avenir Next LT Pro" panose="020B0504020202020204" pitchFamily="34" charset="0"/>
                        </a:rPr>
                        <a:t>2070</a:t>
                      </a:r>
                      <a:endParaRPr lang="en-US" b="1">
                        <a:latin typeface="Avenir Next LT Pro" panose="020B0504020202020204" pitchFamily="34" charset="0"/>
                      </a:endParaRPr>
                    </a:p>
                  </a:txBody>
                  <a:tcPr/>
                </a:tc>
                <a:tc>
                  <a:txBody>
                    <a:bodyPr/>
                    <a:lstStyle/>
                    <a:p>
                      <a:pPr algn="ctr" fontAlgn="b"/>
                      <a:r>
                        <a:rPr lang="en-US" sz="1800" b="1" kern="1200">
                          <a:solidFill>
                            <a:schemeClr val="tx1"/>
                          </a:solidFill>
                          <a:latin typeface="Avenir Next LT Pro" panose="020B0504020202020204" pitchFamily="34" charset="0"/>
                        </a:rPr>
                        <a:t>63.7</a:t>
                      </a:r>
                      <a:endParaRPr lang="en-US" sz="1800" b="1" kern="1200">
                        <a:solidFill>
                          <a:schemeClr val="tx1"/>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a:solidFill>
                            <a:srgbClr val="FF0000"/>
                          </a:solidFill>
                          <a:latin typeface="Avenir Next LT Pro" panose="020B0504020202020204" pitchFamily="34" charset="0"/>
                        </a:rPr>
                        <a:t>3.6</a:t>
                      </a:r>
                      <a:endParaRPr lang="en-US" sz="1800" b="1" kern="1200">
                        <a:solidFill>
                          <a:srgbClr val="FF0000"/>
                        </a:solidFill>
                        <a:latin typeface="Avenir Next LT Pro" panose="020B0504020202020204" pitchFamily="34" charset="0"/>
                        <a:ea typeface="+mn-ea"/>
                        <a:cs typeface="+mn-cs"/>
                      </a:endParaRPr>
                    </a:p>
                  </a:txBody>
                  <a:tcPr marL="9525" marR="9525" marT="9525" marB="0" anchor="b"/>
                </a:tc>
                <a:tc>
                  <a:txBody>
                    <a:bodyPr/>
                    <a:lstStyle/>
                    <a:p>
                      <a:pPr algn="ctr" fontAlgn="b"/>
                      <a:r>
                        <a:rPr lang="en-US" sz="1800" b="1" kern="1200" dirty="0">
                          <a:solidFill>
                            <a:srgbClr val="FF0000"/>
                          </a:solidFill>
                          <a:latin typeface="Avenir Next LT Pro" panose="020B0504020202020204" pitchFamily="34" charset="0"/>
                        </a:rPr>
                        <a:t>3.6</a:t>
                      </a:r>
                      <a:endParaRPr lang="en-US" sz="1800" b="1" kern="1200" dirty="0">
                        <a:solidFill>
                          <a:srgbClr val="FF0000"/>
                        </a:solidFill>
                        <a:latin typeface="Avenir Next LT Pro" panose="020B0504020202020204" pitchFamily="34" charset="0"/>
                        <a:ea typeface="+mn-ea"/>
                        <a:cs typeface="+mn-cs"/>
                      </a:endParaRPr>
                    </a:p>
                  </a:txBody>
                  <a:tcPr marL="9525" marR="9525" marT="9525" marB="0" anchor="b"/>
                </a:tc>
                <a:extLst>
                  <a:ext uri="{0D108BD9-81ED-4DB2-BD59-A6C34878D82A}">
                    <a16:rowId xmlns:a16="http://schemas.microsoft.com/office/drawing/2014/main" val="898468150"/>
                  </a:ext>
                </a:extLst>
              </a:tr>
            </a:tbl>
          </a:graphicData>
        </a:graphic>
      </p:graphicFrame>
      <p:grpSp>
        <p:nvGrpSpPr>
          <p:cNvPr id="4" name="Group 10">
            <a:extLst>
              <a:ext uri="{FF2B5EF4-FFF2-40B4-BE49-F238E27FC236}">
                <a16:creationId xmlns:a16="http://schemas.microsoft.com/office/drawing/2014/main" id="{7C010588-F536-5273-9EB4-F1533136897A}"/>
              </a:ext>
            </a:extLst>
          </p:cNvPr>
          <p:cNvGrpSpPr/>
          <p:nvPr/>
        </p:nvGrpSpPr>
        <p:grpSpPr>
          <a:xfrm rot="10800000">
            <a:off x="3310882" y="4671598"/>
            <a:ext cx="185222" cy="1076357"/>
            <a:chOff x="4206240" y="4241076"/>
            <a:chExt cx="78378" cy="942054"/>
          </a:xfrm>
        </p:grpSpPr>
        <p:sp>
          <p:nvSpPr>
            <p:cNvPr id="5" name="Arrow: Down 11">
              <a:extLst>
                <a:ext uri="{FF2B5EF4-FFF2-40B4-BE49-F238E27FC236}">
                  <a16:creationId xmlns:a16="http://schemas.microsoft.com/office/drawing/2014/main" id="{DF056808-1AF0-4BB3-152C-3622BE18AAFD}"/>
                </a:ext>
              </a:extLst>
            </p:cNvPr>
            <p:cNvSpPr/>
            <p:nvPr/>
          </p:nvSpPr>
          <p:spPr>
            <a:xfrm>
              <a:off x="4206241" y="4241076"/>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12">
              <a:extLst>
                <a:ext uri="{FF2B5EF4-FFF2-40B4-BE49-F238E27FC236}">
                  <a16:creationId xmlns:a16="http://schemas.microsoft.com/office/drawing/2014/main" id="{C3D1D594-8855-3822-C7DD-F32D5756F569}"/>
                </a:ext>
              </a:extLst>
            </p:cNvPr>
            <p:cNvSpPr/>
            <p:nvPr/>
          </p:nvSpPr>
          <p:spPr>
            <a:xfrm>
              <a:off x="4206240" y="4598892"/>
              <a:ext cx="78377"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13">
              <a:extLst>
                <a:ext uri="{FF2B5EF4-FFF2-40B4-BE49-F238E27FC236}">
                  <a16:creationId xmlns:a16="http://schemas.microsoft.com/office/drawing/2014/main" id="{9E855AB9-3B07-D062-1188-C5CE816BCCC3}"/>
                </a:ext>
              </a:extLst>
            </p:cNvPr>
            <p:cNvSpPr/>
            <p:nvPr/>
          </p:nvSpPr>
          <p:spPr>
            <a:xfrm>
              <a:off x="4206242" y="4956708"/>
              <a:ext cx="78376" cy="226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4">
            <a:extLst>
              <a:ext uri="{FF2B5EF4-FFF2-40B4-BE49-F238E27FC236}">
                <a16:creationId xmlns:a16="http://schemas.microsoft.com/office/drawing/2014/main" id="{4F7A6FF6-CE2E-1D49-04C4-C7AF6882F9F8}"/>
              </a:ext>
            </a:extLst>
          </p:cNvPr>
          <p:cNvGrpSpPr/>
          <p:nvPr/>
        </p:nvGrpSpPr>
        <p:grpSpPr>
          <a:xfrm>
            <a:off x="5436638" y="4577223"/>
            <a:ext cx="185228" cy="1225057"/>
            <a:chOff x="6635931" y="4241076"/>
            <a:chExt cx="104504" cy="914398"/>
          </a:xfrm>
        </p:grpSpPr>
        <p:sp>
          <p:nvSpPr>
            <p:cNvPr id="9" name="Arrow: Down 15">
              <a:extLst>
                <a:ext uri="{FF2B5EF4-FFF2-40B4-BE49-F238E27FC236}">
                  <a16:creationId xmlns:a16="http://schemas.microsoft.com/office/drawing/2014/main" id="{AD2281B1-9F5D-4884-8CE7-3D2BBC1C274C}"/>
                </a:ext>
              </a:extLst>
            </p:cNvPr>
            <p:cNvSpPr/>
            <p:nvPr/>
          </p:nvSpPr>
          <p:spPr>
            <a:xfrm rot="10800000">
              <a:off x="6635931" y="4935611"/>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Arrow: Down 16">
              <a:extLst>
                <a:ext uri="{FF2B5EF4-FFF2-40B4-BE49-F238E27FC236}">
                  <a16:creationId xmlns:a16="http://schemas.microsoft.com/office/drawing/2014/main" id="{1EF96824-8B97-15E8-50A3-A1193C7065DB}"/>
                </a:ext>
              </a:extLst>
            </p:cNvPr>
            <p:cNvSpPr/>
            <p:nvPr/>
          </p:nvSpPr>
          <p:spPr>
            <a:xfrm rot="10800000">
              <a:off x="6635932" y="4588159"/>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Arrow: Down 17">
              <a:extLst>
                <a:ext uri="{FF2B5EF4-FFF2-40B4-BE49-F238E27FC236}">
                  <a16:creationId xmlns:a16="http://schemas.microsoft.com/office/drawing/2014/main" id="{BE2B3189-1923-054A-34CF-F73EFC8D0A60}"/>
                </a:ext>
              </a:extLst>
            </p:cNvPr>
            <p:cNvSpPr/>
            <p:nvPr/>
          </p:nvSpPr>
          <p:spPr>
            <a:xfrm rot="10800000">
              <a:off x="6635934" y="4241076"/>
              <a:ext cx="104501" cy="21986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2" name="Group 18">
            <a:extLst>
              <a:ext uri="{FF2B5EF4-FFF2-40B4-BE49-F238E27FC236}">
                <a16:creationId xmlns:a16="http://schemas.microsoft.com/office/drawing/2014/main" id="{FDAAC623-CE10-5F71-8635-C955AF665992}"/>
              </a:ext>
            </a:extLst>
          </p:cNvPr>
          <p:cNvGrpSpPr/>
          <p:nvPr/>
        </p:nvGrpSpPr>
        <p:grpSpPr>
          <a:xfrm>
            <a:off x="7883784" y="4655696"/>
            <a:ext cx="185237" cy="1050315"/>
            <a:chOff x="9235436" y="4240892"/>
            <a:chExt cx="104504" cy="914398"/>
          </a:xfrm>
        </p:grpSpPr>
        <p:sp>
          <p:nvSpPr>
            <p:cNvPr id="13" name="Arrow: Down 19">
              <a:extLst>
                <a:ext uri="{FF2B5EF4-FFF2-40B4-BE49-F238E27FC236}">
                  <a16:creationId xmlns:a16="http://schemas.microsoft.com/office/drawing/2014/main" id="{7E698B1C-F288-A843-A7D4-111776EB0601}"/>
                </a:ext>
              </a:extLst>
            </p:cNvPr>
            <p:cNvSpPr/>
            <p:nvPr/>
          </p:nvSpPr>
          <p:spPr>
            <a:xfrm rot="10800000">
              <a:off x="9235436" y="4935427"/>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Arrow: Down 20">
              <a:extLst>
                <a:ext uri="{FF2B5EF4-FFF2-40B4-BE49-F238E27FC236}">
                  <a16:creationId xmlns:a16="http://schemas.microsoft.com/office/drawing/2014/main" id="{4A34FDD5-7AA7-4140-59AB-F7936913C42C}"/>
                </a:ext>
              </a:extLst>
            </p:cNvPr>
            <p:cNvSpPr/>
            <p:nvPr/>
          </p:nvSpPr>
          <p:spPr>
            <a:xfrm rot="10800000">
              <a:off x="9235437" y="4587975"/>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Arrow: Down 21">
              <a:extLst>
                <a:ext uri="{FF2B5EF4-FFF2-40B4-BE49-F238E27FC236}">
                  <a16:creationId xmlns:a16="http://schemas.microsoft.com/office/drawing/2014/main" id="{2E04DC8B-74BA-481B-3FAC-6FFF42EB7003}"/>
                </a:ext>
              </a:extLst>
            </p:cNvPr>
            <p:cNvSpPr/>
            <p:nvPr/>
          </p:nvSpPr>
          <p:spPr>
            <a:xfrm rot="10800000">
              <a:off x="9235439" y="4240892"/>
              <a:ext cx="104501" cy="219863"/>
            </a:xfrm>
            <a:prstGeom prst="down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 name="CuadroTexto 1">
            <a:extLst>
              <a:ext uri="{FF2B5EF4-FFF2-40B4-BE49-F238E27FC236}">
                <a16:creationId xmlns:a16="http://schemas.microsoft.com/office/drawing/2014/main" id="{F97E0FEB-33EB-EA46-ABE2-097B3D392C1E}"/>
              </a:ext>
            </a:extLst>
          </p:cNvPr>
          <p:cNvSpPr txBox="1"/>
          <p:nvPr/>
        </p:nvSpPr>
        <p:spPr>
          <a:xfrm>
            <a:off x="445770" y="6057900"/>
            <a:ext cx="9178290" cy="261610"/>
          </a:xfrm>
          <a:prstGeom prst="rect">
            <a:avLst/>
          </a:prstGeom>
          <a:noFill/>
        </p:spPr>
        <p:txBody>
          <a:bodyPr wrap="square" rtlCol="0">
            <a:spAutoFit/>
          </a:bodyPr>
          <a:lstStyle/>
          <a:p>
            <a:r>
              <a:rPr lang="es-PA" sz="1100" dirty="0"/>
              <a:t>Fuente: Dirección de Cambio Climático – Departamento de Adaptación y Resiliencia.</a:t>
            </a:r>
          </a:p>
        </p:txBody>
      </p:sp>
    </p:spTree>
    <p:extLst>
      <p:ext uri="{BB962C8B-B14F-4D97-AF65-F5344CB8AC3E}">
        <p14:creationId xmlns:p14="http://schemas.microsoft.com/office/powerpoint/2010/main" val="267926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0c6ed73-d12e-47bf-8dd7-e22b1a0314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D772DF434C7FB49A565559F4FE31CDB" ma:contentTypeVersion="12" ma:contentTypeDescription="Crear nuevo documento." ma:contentTypeScope="" ma:versionID="7a980033ca7b91d02b0593d36081d19b">
  <xsd:schema xmlns:xsd="http://www.w3.org/2001/XMLSchema" xmlns:xs="http://www.w3.org/2001/XMLSchema" xmlns:p="http://schemas.microsoft.com/office/2006/metadata/properties" xmlns:ns3="20c6ed73-d12e-47bf-8dd7-e22b1a03144c" xmlns:ns4="ae925a8e-84fb-4b06-90ab-85ec8a318b55" targetNamespace="http://schemas.microsoft.com/office/2006/metadata/properties" ma:root="true" ma:fieldsID="f9c6257bee84233b5fedcc7ccdb8b766" ns3:_="" ns4:_="">
    <xsd:import namespace="20c6ed73-d12e-47bf-8dd7-e22b1a03144c"/>
    <xsd:import namespace="ae925a8e-84fb-4b06-90ab-85ec8a318b5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6ed73-d12e-47bf-8dd7-e22b1a0314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925a8e-84fb-4b06-90ab-85ec8a318b5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1F07E2-AEAC-4919-B4D8-6DD477D4B693}">
  <ds:schemaRefs>
    <ds:schemaRef ds:uri="http://schemas.microsoft.com/sharepoint/v3/contenttype/forms"/>
  </ds:schemaRefs>
</ds:datastoreItem>
</file>

<file path=customXml/itemProps2.xml><?xml version="1.0" encoding="utf-8"?>
<ds:datastoreItem xmlns:ds="http://schemas.openxmlformats.org/officeDocument/2006/customXml" ds:itemID="{8777D0C2-243E-47EB-A587-B7470CFE011D}">
  <ds:schemaRefs>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ae925a8e-84fb-4b06-90ab-85ec8a318b55"/>
    <ds:schemaRef ds:uri="20c6ed73-d12e-47bf-8dd7-e22b1a03144c"/>
    <ds:schemaRef ds:uri="http://schemas.microsoft.com/office/2006/metadata/properties"/>
  </ds:schemaRefs>
</ds:datastoreItem>
</file>

<file path=customXml/itemProps3.xml><?xml version="1.0" encoding="utf-8"?>
<ds:datastoreItem xmlns:ds="http://schemas.openxmlformats.org/officeDocument/2006/customXml" ds:itemID="{654121EB-10D7-4424-829F-C8F274811C9E}">
  <ds:schemaRefs>
    <ds:schemaRef ds:uri="http://schemas.microsoft.com/office/2006/metadata/contentType"/>
    <ds:schemaRef ds:uri="http://schemas.microsoft.com/office/2006/metadata/properties/metaAttributes"/>
    <ds:schemaRef ds:uri="http://www.w3.org/2000/xmlns/"/>
    <ds:schemaRef ds:uri="http://www.w3.org/2001/XMLSchema"/>
    <ds:schemaRef ds:uri="20c6ed73-d12e-47bf-8dd7-e22b1a03144c"/>
    <ds:schemaRef ds:uri="ae925a8e-84fb-4b06-90ab-85ec8a318b5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11637</TotalTime>
  <Words>2303</Words>
  <Application>Microsoft Office PowerPoint</Application>
  <PresentationFormat>Panorámica</PresentationFormat>
  <Paragraphs>433</Paragraphs>
  <Slides>36</Slides>
  <Notes>35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Arial Black</vt:lpstr>
      <vt:lpstr>Avenir Next LT Pro</vt:lpstr>
      <vt:lpstr>Calibri</vt:lpstr>
      <vt:lpstr>Calibri Light</vt:lpstr>
      <vt:lpstr>Cambria</vt:lpstr>
      <vt:lpstr>Candara</vt:lpstr>
      <vt:lpstr>Lucida Sans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Participación de los Actores Claves</vt:lpstr>
      <vt:lpstr>Ascenso del nivel del mar. Escenario SSP5-8.5</vt:lpstr>
      <vt:lpstr>Número de distritos posiblemente afectados según provincia y comarcas</vt:lpstr>
      <vt:lpstr>Provincias: afectaciones por el ascenso del nivel del mar.  Escenario 2050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AUMENTO DE TEMPERATURA EN LOS OCÉANOS</vt:lpstr>
      <vt:lpstr>Aumento de temperatura de la superficie del océano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Gustavo Cárdenas Castillero</dc:title>
  <dc:creator>Gustavo Cardenas-Castillero</dc:creator>
  <cp:lastModifiedBy>Maria Martinez</cp:lastModifiedBy>
  <cp:revision>956</cp:revision>
  <dcterms:created xsi:type="dcterms:W3CDTF">2022-04-20T18:04:12Z</dcterms:created>
  <dcterms:modified xsi:type="dcterms:W3CDTF">2023-07-10T20:46:03Z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0x0101003D772DF434C7FB49A565559F4FE31CDB</vt:lpwstr>
  </property>
</Properties>
</file>